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6" r:id="rId2"/>
    <p:sldId id="271" r:id="rId3"/>
    <p:sldId id="272" r:id="rId4"/>
    <p:sldId id="273" r:id="rId5"/>
    <p:sldId id="274" r:id="rId6"/>
    <p:sldId id="256" r:id="rId7"/>
    <p:sldId id="257" r:id="rId8"/>
    <p:sldId id="258" r:id="rId9"/>
    <p:sldId id="259" r:id="rId10"/>
    <p:sldId id="260" r:id="rId11"/>
    <p:sldId id="278" r:id="rId12"/>
    <p:sldId id="261" r:id="rId13"/>
    <p:sldId id="262" r:id="rId14"/>
    <p:sldId id="263" r:id="rId15"/>
    <p:sldId id="264" r:id="rId16"/>
    <p:sldId id="279" r:id="rId17"/>
    <p:sldId id="280" r:id="rId18"/>
    <p:sldId id="266" r:id="rId19"/>
    <p:sldId id="267" r:id="rId20"/>
    <p:sldId id="268" r:id="rId21"/>
    <p:sldId id="269" r:id="rId22"/>
    <p:sldId id="277" r:id="rId23"/>
  </p:sldIdLst>
  <p:sldSz cx="12192000" cy="6858000"/>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65" d="100"/>
          <a:sy n="65" d="100"/>
        </p:scale>
        <p:origin x="84" y="390"/>
      </p:cViewPr>
      <p:guideLst/>
    </p:cSldViewPr>
  </p:slideViewPr>
  <p:notesTextViewPr>
    <p:cViewPr>
      <p:scale>
        <a:sx n="1" d="1"/>
        <a:sy n="1" d="1"/>
      </p:scale>
      <p:origin x="0" y="0"/>
    </p:cViewPr>
  </p:notesTextViewPr>
  <p:sorterViewPr>
    <p:cViewPr>
      <p:scale>
        <a:sx n="100" d="100"/>
        <a:sy n="100" d="100"/>
      </p:scale>
      <p:origin x="0" y="-2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5A5EC00-8930-464B-BF6A-11E116947B2B}" type="datetimeFigureOut">
              <a:rPr lang="fi-FI" smtClean="0"/>
              <a:t>22.2.2019</a:t>
            </a:fld>
            <a:endParaRPr lang="fi-FI"/>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4541903-D093-4EBA-8F3D-76F26C9F8340}" type="slidenum">
              <a:rPr lang="fi-FI" smtClean="0"/>
              <a:t>‹#›</a:t>
            </a:fld>
            <a:endParaRPr lang="fi-FI"/>
          </a:p>
        </p:txBody>
      </p:sp>
    </p:spTree>
    <p:extLst>
      <p:ext uri="{BB962C8B-B14F-4D97-AF65-F5344CB8AC3E}">
        <p14:creationId xmlns:p14="http://schemas.microsoft.com/office/powerpoint/2010/main" val="107743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24541903-D093-4EBA-8F3D-76F26C9F8340}" type="slidenum">
              <a:rPr lang="fi-FI" smtClean="0"/>
              <a:t>1</a:t>
            </a:fld>
            <a:endParaRPr lang="fi-FI"/>
          </a:p>
        </p:txBody>
      </p:sp>
    </p:spTree>
    <p:extLst>
      <p:ext uri="{BB962C8B-B14F-4D97-AF65-F5344CB8AC3E}">
        <p14:creationId xmlns:p14="http://schemas.microsoft.com/office/powerpoint/2010/main" val="49466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33" y="800102"/>
            <a:ext cx="5471585" cy="966006"/>
          </a:xfrm>
        </p:spPr>
        <p:txBody>
          <a:bodyPr wrap="square" bIns="216000">
            <a:spAutoFit/>
          </a:bodyPr>
          <a:lstStyle>
            <a:lvl1pPr>
              <a:defRPr sz="5400"/>
            </a:lvl1pPr>
          </a:lstStyle>
          <a:p>
            <a:r>
              <a:rPr lang="en-US" dirty="0"/>
              <a:t>Click to add title</a:t>
            </a:r>
            <a:endParaRPr lang="en-GB" dirty="0"/>
          </a:p>
        </p:txBody>
      </p:sp>
      <p:sp>
        <p:nvSpPr>
          <p:cNvPr id="3" name="Slide Number Placeholder 2"/>
          <p:cNvSpPr>
            <a:spLocks noGrp="1"/>
          </p:cNvSpPr>
          <p:nvPr>
            <p:ph type="sldNum" sz="quarter" idx="10"/>
          </p:nvPr>
        </p:nvSpPr>
        <p:spPr/>
        <p:txBody>
          <a:bodyPr/>
          <a:lstStyle/>
          <a:p>
            <a:fld id="{01025301-55EE-1443-AD97-51CD8510D59F}" type="slidenum">
              <a:rPr lang="en-GB" smtClean="0"/>
              <a:pPr/>
              <a:t>‹#›</a:t>
            </a:fld>
            <a:endParaRPr lang="en-GB" dirty="0"/>
          </a:p>
        </p:txBody>
      </p:sp>
      <p:sp>
        <p:nvSpPr>
          <p:cNvPr id="4" name="Footer Placeholder 3"/>
          <p:cNvSpPr>
            <a:spLocks noGrp="1"/>
          </p:cNvSpPr>
          <p:nvPr>
            <p:ph type="ftr" sz="quarter" idx="11"/>
          </p:nvPr>
        </p:nvSpPr>
        <p:spPr/>
        <p:txBody>
          <a:bodyPr/>
          <a:lstStyle/>
          <a:p>
            <a:r>
              <a:rPr lang="fi-FI" dirty="0"/>
              <a:t>Analytics+ 2018</a:t>
            </a:r>
            <a:endParaRPr lang="en-GB" dirty="0"/>
          </a:p>
        </p:txBody>
      </p:sp>
      <p:sp>
        <p:nvSpPr>
          <p:cNvPr id="6" name="Text Placeholder 7"/>
          <p:cNvSpPr>
            <a:spLocks noGrp="1"/>
          </p:cNvSpPr>
          <p:nvPr>
            <p:ph type="body" sz="quarter" idx="12" hasCustomPrompt="1"/>
          </p:nvPr>
        </p:nvSpPr>
        <p:spPr>
          <a:xfrm>
            <a:off x="804333" y="1838812"/>
            <a:ext cx="5471584" cy="3158033"/>
          </a:xfrm>
        </p:spPr>
        <p:txBody>
          <a:bodyPr>
            <a:normAutofit/>
          </a:bodyPr>
          <a:lstStyle>
            <a:lvl1pPr>
              <a:defRPr sz="2400" b="0">
                <a:solidFill>
                  <a:schemeClr val="accent3"/>
                </a:solidFill>
              </a:defRPr>
            </a:lvl1pPr>
          </a:lstStyle>
          <a:p>
            <a:pPr lvl="0"/>
            <a:r>
              <a:rPr lang="en-US" dirty="0"/>
              <a:t>Click to add subtitle</a:t>
            </a:r>
          </a:p>
        </p:txBody>
      </p:sp>
    </p:spTree>
    <p:extLst>
      <p:ext uri="{BB962C8B-B14F-4D97-AF65-F5344CB8AC3E}">
        <p14:creationId xmlns:p14="http://schemas.microsoft.com/office/powerpoint/2010/main" val="390456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1025301-55EE-1443-AD97-51CD8510D59F}" type="slidenum">
              <a:rPr lang="en-GB" smtClean="0"/>
              <a:pPr/>
              <a:t>‹#›</a:t>
            </a:fld>
            <a:endParaRPr lang="en-GB" dirty="0"/>
          </a:p>
        </p:txBody>
      </p:sp>
      <p:sp>
        <p:nvSpPr>
          <p:cNvPr id="4" name="Footer Placeholder 3"/>
          <p:cNvSpPr>
            <a:spLocks noGrp="1"/>
          </p:cNvSpPr>
          <p:nvPr>
            <p:ph type="ftr" sz="quarter" idx="11"/>
          </p:nvPr>
        </p:nvSpPr>
        <p:spPr>
          <a:xfrm>
            <a:off x="8877300" y="6384925"/>
            <a:ext cx="2030712" cy="475200"/>
          </a:xfrm>
        </p:spPr>
        <p:txBody>
          <a:bodyPr/>
          <a:lstStyle/>
          <a:p>
            <a:r>
              <a:rPr lang="fi-FI" dirty="0"/>
              <a:t>Analytics+ 2018</a:t>
            </a:r>
            <a:endParaRPr lang="en-GB" dirty="0"/>
          </a:p>
        </p:txBody>
      </p:sp>
      <p:sp>
        <p:nvSpPr>
          <p:cNvPr id="8" name="Text Placeholder 7"/>
          <p:cNvSpPr>
            <a:spLocks noGrp="1"/>
          </p:cNvSpPr>
          <p:nvPr>
            <p:ph type="body" sz="quarter" idx="12" hasCustomPrompt="1"/>
          </p:nvPr>
        </p:nvSpPr>
        <p:spPr>
          <a:xfrm>
            <a:off x="804333" y="1520826"/>
            <a:ext cx="10584392" cy="424815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itle 16"/>
          <p:cNvSpPr>
            <a:spLocks noGrp="1"/>
          </p:cNvSpPr>
          <p:nvPr>
            <p:ph type="title" hasCustomPrompt="1"/>
          </p:nvPr>
        </p:nvSpPr>
        <p:spPr/>
        <p:txBody>
          <a:bodyPr/>
          <a:lstStyle/>
          <a:p>
            <a:r>
              <a:rPr lang="en-US" dirty="0"/>
              <a:t>Click to add title</a:t>
            </a:r>
            <a:endParaRPr lang="en-GB" dirty="0"/>
          </a:p>
        </p:txBody>
      </p:sp>
    </p:spTree>
    <p:extLst>
      <p:ext uri="{BB962C8B-B14F-4D97-AF65-F5344CB8AC3E}">
        <p14:creationId xmlns:p14="http://schemas.microsoft.com/office/powerpoint/2010/main" val="31522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2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1025301-55EE-1443-AD97-51CD8510D59F}" type="slidenum">
              <a:rPr lang="en-GB" smtClean="0"/>
              <a:pPr/>
              <a:t>‹#›</a:t>
            </a:fld>
            <a:endParaRPr lang="en-GB" dirty="0"/>
          </a:p>
        </p:txBody>
      </p:sp>
      <p:sp>
        <p:nvSpPr>
          <p:cNvPr id="4" name="Footer Placeholder 3"/>
          <p:cNvSpPr>
            <a:spLocks noGrp="1"/>
          </p:cNvSpPr>
          <p:nvPr>
            <p:ph type="ftr" sz="quarter" idx="11"/>
          </p:nvPr>
        </p:nvSpPr>
        <p:spPr/>
        <p:txBody>
          <a:bodyPr/>
          <a:lstStyle/>
          <a:p>
            <a:r>
              <a:rPr lang="fi-FI" dirty="0"/>
              <a:t>Analytics+ 2018</a:t>
            </a:r>
            <a:endParaRPr lang="en-GB" dirty="0"/>
          </a:p>
        </p:txBody>
      </p:sp>
      <p:sp>
        <p:nvSpPr>
          <p:cNvPr id="8" name="Text Placeholder 7"/>
          <p:cNvSpPr>
            <a:spLocks noGrp="1"/>
          </p:cNvSpPr>
          <p:nvPr>
            <p:ph type="body" sz="quarter" idx="12" hasCustomPrompt="1"/>
          </p:nvPr>
        </p:nvSpPr>
        <p:spPr>
          <a:xfrm>
            <a:off x="804333" y="1520826"/>
            <a:ext cx="5112280" cy="424815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hasCustomPrompt="1"/>
          </p:nvPr>
        </p:nvSpPr>
        <p:spPr/>
        <p:txBody>
          <a:bodyPr/>
          <a:lstStyle/>
          <a:p>
            <a:r>
              <a:rPr lang="en-US" dirty="0"/>
              <a:t>Click to add title</a:t>
            </a:r>
            <a:endParaRPr lang="en-GB" dirty="0"/>
          </a:p>
        </p:txBody>
      </p:sp>
      <p:sp>
        <p:nvSpPr>
          <p:cNvPr id="6" name="Text Placeholder 7"/>
          <p:cNvSpPr>
            <a:spLocks noGrp="1"/>
          </p:cNvSpPr>
          <p:nvPr>
            <p:ph type="body" sz="quarter" idx="13" hasCustomPrompt="1"/>
          </p:nvPr>
        </p:nvSpPr>
        <p:spPr>
          <a:xfrm>
            <a:off x="6275389" y="1520826"/>
            <a:ext cx="5113337" cy="424815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580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rows) + Content + 2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1025301-55EE-1443-AD97-51CD8510D59F}" type="slidenum">
              <a:rPr lang="en-GB" smtClean="0"/>
              <a:pPr/>
              <a:t>‹#›</a:t>
            </a:fld>
            <a:endParaRPr lang="en-GB" dirty="0"/>
          </a:p>
        </p:txBody>
      </p:sp>
      <p:sp>
        <p:nvSpPr>
          <p:cNvPr id="4" name="Footer Placeholder 3"/>
          <p:cNvSpPr>
            <a:spLocks noGrp="1"/>
          </p:cNvSpPr>
          <p:nvPr>
            <p:ph type="ftr" sz="quarter" idx="11"/>
          </p:nvPr>
        </p:nvSpPr>
        <p:spPr/>
        <p:txBody>
          <a:bodyPr/>
          <a:lstStyle/>
          <a:p>
            <a:r>
              <a:rPr lang="fi-FI" dirty="0"/>
              <a:t>Analytics+ 2018</a:t>
            </a:r>
            <a:endParaRPr lang="en-GB" dirty="0"/>
          </a:p>
        </p:txBody>
      </p:sp>
      <p:sp>
        <p:nvSpPr>
          <p:cNvPr id="8" name="Text Placeholder 7"/>
          <p:cNvSpPr>
            <a:spLocks noGrp="1"/>
          </p:cNvSpPr>
          <p:nvPr>
            <p:ph type="body" sz="quarter" idx="12" hasCustomPrompt="1"/>
          </p:nvPr>
        </p:nvSpPr>
        <p:spPr>
          <a:xfrm>
            <a:off x="804333" y="1881189"/>
            <a:ext cx="5202768" cy="388778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804333" y="800102"/>
            <a:ext cx="5202768" cy="720724"/>
          </a:xfrm>
        </p:spPr>
        <p:txBody>
          <a:bodyPr/>
          <a:lstStyle/>
          <a:p>
            <a:r>
              <a:rPr lang="en-US" dirty="0"/>
              <a:t>Click to add title</a:t>
            </a:r>
            <a:br>
              <a:rPr lang="en-US" dirty="0"/>
            </a:br>
            <a:r>
              <a:rPr lang="en-US" dirty="0"/>
              <a:t>(2 rows)</a:t>
            </a:r>
            <a:endParaRPr lang="en-GB" dirty="0"/>
          </a:p>
        </p:txBody>
      </p:sp>
      <p:sp>
        <p:nvSpPr>
          <p:cNvPr id="9" name="Picture Placeholder 8"/>
          <p:cNvSpPr>
            <a:spLocks noGrp="1"/>
          </p:cNvSpPr>
          <p:nvPr>
            <p:ph type="pic" sz="quarter" idx="13"/>
          </p:nvPr>
        </p:nvSpPr>
        <p:spPr>
          <a:xfrm>
            <a:off x="7083426" y="0"/>
            <a:ext cx="4305300" cy="3249613"/>
          </a:xfrm>
          <a:solidFill>
            <a:schemeClr val="bg1">
              <a:lumMod val="75000"/>
            </a:schemeClr>
          </a:solidFill>
        </p:spPr>
        <p:txBody>
          <a:bodyPr anchor="ctr" anchorCtr="0"/>
          <a:lstStyle>
            <a:lvl1pPr algn="ctr">
              <a:defRPr/>
            </a:lvl1pPr>
          </a:lstStyle>
          <a:p>
            <a:r>
              <a:rPr lang="en-US"/>
              <a:t>Click icon to add picture</a:t>
            </a:r>
            <a:endParaRPr lang="en-GB" dirty="0"/>
          </a:p>
        </p:txBody>
      </p:sp>
      <p:sp>
        <p:nvSpPr>
          <p:cNvPr id="10" name="Picture Placeholder 8"/>
          <p:cNvSpPr>
            <a:spLocks noGrp="1"/>
          </p:cNvSpPr>
          <p:nvPr>
            <p:ph type="pic" sz="quarter" idx="14"/>
          </p:nvPr>
        </p:nvSpPr>
        <p:spPr>
          <a:xfrm>
            <a:off x="7083426" y="3357565"/>
            <a:ext cx="4305300" cy="2411412"/>
          </a:xfrm>
          <a:solidFill>
            <a:schemeClr val="bg1">
              <a:lumMod val="75000"/>
            </a:schemeClr>
          </a:solidFill>
        </p:spPr>
        <p:txBody>
          <a:bodyPr anchor="ctr" anchorCtr="0"/>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86099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9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TT General Title Slide 3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33" y="800102"/>
            <a:ext cx="5471585" cy="966006"/>
          </a:xfrm>
        </p:spPr>
        <p:txBody>
          <a:bodyPr wrap="square" bIns="216000">
            <a:spAutoFit/>
          </a:bodyPr>
          <a:lstStyle>
            <a:lvl1pPr>
              <a:defRPr sz="5400">
                <a:solidFill>
                  <a:schemeClr val="bg1"/>
                </a:solidFill>
              </a:defRPr>
            </a:lvl1pPr>
          </a:lstStyle>
          <a:p>
            <a:r>
              <a:rPr lang="en-US" dirty="0"/>
              <a:t>Click to add title</a:t>
            </a:r>
            <a:endParaRPr lang="en-GB"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1025301-55EE-1443-AD97-51CD8510D59F}" type="slidenum">
              <a:rPr lang="en-GB" smtClean="0"/>
              <a:pPr/>
              <a:t>‹#›</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fi-FI" dirty="0"/>
              <a:t>Analytics+ 2018</a:t>
            </a:r>
            <a:endParaRPr lang="en-GB" dirty="0"/>
          </a:p>
        </p:txBody>
      </p:sp>
      <p:sp>
        <p:nvSpPr>
          <p:cNvPr id="6" name="Text Placeholder 7"/>
          <p:cNvSpPr>
            <a:spLocks noGrp="1"/>
          </p:cNvSpPr>
          <p:nvPr>
            <p:ph type="body" sz="quarter" idx="12" hasCustomPrompt="1"/>
          </p:nvPr>
        </p:nvSpPr>
        <p:spPr>
          <a:xfrm>
            <a:off x="804333" y="1838812"/>
            <a:ext cx="5471584" cy="3158033"/>
          </a:xfrm>
        </p:spPr>
        <p:txBody>
          <a:bodyPr>
            <a:normAutofit/>
          </a:bodyPr>
          <a:lstStyle>
            <a:lvl1pPr>
              <a:defRPr sz="2400" b="0">
                <a:solidFill>
                  <a:schemeClr val="bg1"/>
                </a:solidFill>
              </a:defRPr>
            </a:lvl1pPr>
          </a:lstStyle>
          <a:p>
            <a:pPr lvl="0"/>
            <a:r>
              <a:rPr lang="en-US" dirty="0"/>
              <a:t>Click to add subtitle</a:t>
            </a:r>
          </a:p>
        </p:txBody>
      </p:sp>
      <p:pic>
        <p:nvPicPr>
          <p:cNvPr id="9" name="Kuva 8">
            <a:extLst>
              <a:ext uri="{FF2B5EF4-FFF2-40B4-BE49-F238E27FC236}">
                <a16:creationId xmlns:a16="http://schemas.microsoft.com/office/drawing/2014/main" id="{647ED0FB-87CB-459A-BB73-28FA523CA157}"/>
              </a:ext>
            </a:extLst>
          </p:cNvPr>
          <p:cNvPicPr>
            <a:picLocks noChangeAspect="1"/>
          </p:cNvPicPr>
          <p:nvPr userDrawn="1"/>
        </p:nvPicPr>
        <p:blipFill>
          <a:blip r:embed="rId3"/>
          <a:stretch>
            <a:fillRect/>
          </a:stretch>
        </p:blipFill>
        <p:spPr>
          <a:xfrm>
            <a:off x="796923" y="6223009"/>
            <a:ext cx="1418547" cy="292800"/>
          </a:xfrm>
          <a:prstGeom prst="rect">
            <a:avLst/>
          </a:prstGeom>
        </p:spPr>
      </p:pic>
    </p:spTree>
    <p:extLst>
      <p:ext uri="{BB962C8B-B14F-4D97-AF65-F5344CB8AC3E}">
        <p14:creationId xmlns:p14="http://schemas.microsoft.com/office/powerpoint/2010/main" val="172692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TT General Title Slide 1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33" y="800102"/>
            <a:ext cx="5471585" cy="966006"/>
          </a:xfrm>
        </p:spPr>
        <p:txBody>
          <a:bodyPr wrap="square" bIns="216000">
            <a:spAutoFit/>
          </a:bodyPr>
          <a:lstStyle>
            <a:lvl1pPr>
              <a:defRPr sz="5400">
                <a:solidFill>
                  <a:schemeClr val="bg1"/>
                </a:solidFill>
              </a:defRPr>
            </a:lvl1pPr>
          </a:lstStyle>
          <a:p>
            <a:r>
              <a:rPr lang="en-US" dirty="0"/>
              <a:t>Click to add title</a:t>
            </a:r>
            <a:endParaRPr lang="en-GB"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01025301-55EE-1443-AD97-51CD8510D59F}" type="slidenum">
              <a:rPr lang="en-GB" smtClean="0"/>
              <a:pPr/>
              <a:t>‹#›</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fi-FI" dirty="0"/>
              <a:t>Analytics+ 2018</a:t>
            </a:r>
            <a:endParaRPr lang="en-GB" dirty="0"/>
          </a:p>
        </p:txBody>
      </p:sp>
      <p:sp>
        <p:nvSpPr>
          <p:cNvPr id="6" name="Text Placeholder 7"/>
          <p:cNvSpPr>
            <a:spLocks noGrp="1"/>
          </p:cNvSpPr>
          <p:nvPr>
            <p:ph type="body" sz="quarter" idx="12" hasCustomPrompt="1"/>
          </p:nvPr>
        </p:nvSpPr>
        <p:spPr>
          <a:xfrm>
            <a:off x="804333" y="1838812"/>
            <a:ext cx="5471584" cy="3158033"/>
          </a:xfrm>
        </p:spPr>
        <p:txBody>
          <a:bodyPr>
            <a:normAutofit/>
          </a:bodyPr>
          <a:lstStyle>
            <a:lvl1pPr>
              <a:defRPr sz="2400" b="0">
                <a:solidFill>
                  <a:schemeClr val="bg1"/>
                </a:solidFill>
              </a:defRPr>
            </a:lvl1pPr>
          </a:lstStyle>
          <a:p>
            <a:pPr lvl="0"/>
            <a:r>
              <a:rPr lang="en-US" dirty="0"/>
              <a:t>Click to add subtitle</a:t>
            </a:r>
          </a:p>
        </p:txBody>
      </p:sp>
      <p:pic>
        <p:nvPicPr>
          <p:cNvPr id="10" name="Kuva 9">
            <a:extLst>
              <a:ext uri="{FF2B5EF4-FFF2-40B4-BE49-F238E27FC236}">
                <a16:creationId xmlns:a16="http://schemas.microsoft.com/office/drawing/2014/main" id="{74693FCE-0814-4423-BB0F-AA3AFA49771C}"/>
              </a:ext>
            </a:extLst>
          </p:cNvPr>
          <p:cNvPicPr>
            <a:picLocks noChangeAspect="1"/>
          </p:cNvPicPr>
          <p:nvPr userDrawn="1"/>
        </p:nvPicPr>
        <p:blipFill>
          <a:blip r:embed="rId3"/>
          <a:stretch>
            <a:fillRect/>
          </a:stretch>
        </p:blipFill>
        <p:spPr>
          <a:xfrm>
            <a:off x="800097" y="6226184"/>
            <a:ext cx="1418547" cy="292800"/>
          </a:xfrm>
          <a:prstGeom prst="rect">
            <a:avLst/>
          </a:prstGeom>
        </p:spPr>
      </p:pic>
    </p:spTree>
    <p:extLst>
      <p:ext uri="{BB962C8B-B14F-4D97-AF65-F5344CB8AC3E}">
        <p14:creationId xmlns:p14="http://schemas.microsoft.com/office/powerpoint/2010/main" val="428030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6B5A05E-4394-4F61-A748-6A407392ED30}"/>
              </a:ext>
            </a:extLst>
          </p:cNvPr>
          <p:cNvPicPr>
            <a:picLocks noChangeAspect="1"/>
          </p:cNvPicPr>
          <p:nvPr userDrawn="1"/>
        </p:nvPicPr>
        <p:blipFill>
          <a:blip r:embed="rId9"/>
          <a:stretch>
            <a:fillRect/>
          </a:stretch>
        </p:blipFill>
        <p:spPr>
          <a:xfrm>
            <a:off x="803275" y="6224060"/>
            <a:ext cx="1413996" cy="291861"/>
          </a:xfrm>
          <a:prstGeom prst="rect">
            <a:avLst/>
          </a:prstGeom>
        </p:spPr>
      </p:pic>
      <p:sp>
        <p:nvSpPr>
          <p:cNvPr id="6" name="Slide Number Placeholder 5"/>
          <p:cNvSpPr>
            <a:spLocks noGrp="1"/>
          </p:cNvSpPr>
          <p:nvPr>
            <p:ph type="sldNum" sz="quarter" idx="4"/>
          </p:nvPr>
        </p:nvSpPr>
        <p:spPr>
          <a:xfrm>
            <a:off x="11027997" y="6384925"/>
            <a:ext cx="360728" cy="475200"/>
          </a:xfrm>
          <a:prstGeom prst="rect">
            <a:avLst/>
          </a:prstGeom>
        </p:spPr>
        <p:txBody>
          <a:bodyPr vert="horz" lIns="0" tIns="0" rIns="0" bIns="0" rtlCol="0" anchor="t"/>
          <a:lstStyle>
            <a:lvl1pPr algn="r">
              <a:defRPr sz="1051">
                <a:solidFill>
                  <a:schemeClr val="tx1"/>
                </a:solidFill>
              </a:defRPr>
            </a:lvl1pPr>
          </a:lstStyle>
          <a:p>
            <a:fld id="{01025301-55EE-1443-AD97-51CD8510D59F}" type="slidenum">
              <a:rPr lang="en-GB" smtClean="0"/>
              <a:pPr/>
              <a:t>‹#›</a:t>
            </a:fld>
            <a:endParaRPr lang="en-GB" dirty="0"/>
          </a:p>
        </p:txBody>
      </p:sp>
      <p:sp>
        <p:nvSpPr>
          <p:cNvPr id="9" name="Title Placeholder 8"/>
          <p:cNvSpPr>
            <a:spLocks noGrp="1"/>
          </p:cNvSpPr>
          <p:nvPr>
            <p:ph type="title"/>
          </p:nvPr>
        </p:nvSpPr>
        <p:spPr>
          <a:xfrm>
            <a:off x="804333" y="800101"/>
            <a:ext cx="10584392" cy="3603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Text Placeholder 6"/>
          <p:cNvSpPr>
            <a:spLocks noGrp="1"/>
          </p:cNvSpPr>
          <p:nvPr>
            <p:ph type="body" idx="1"/>
          </p:nvPr>
        </p:nvSpPr>
        <p:spPr>
          <a:xfrm>
            <a:off x="804333" y="1520826"/>
            <a:ext cx="10584392" cy="424815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3"/>
          </p:nvPr>
        </p:nvSpPr>
        <p:spPr>
          <a:xfrm>
            <a:off x="8877300" y="6383867"/>
            <a:ext cx="2030712" cy="475200"/>
          </a:xfrm>
          <a:prstGeom prst="rect">
            <a:avLst/>
          </a:prstGeom>
        </p:spPr>
        <p:txBody>
          <a:bodyPr vert="horz" lIns="0" tIns="0" rIns="0" bIns="0" rtlCol="0" anchor="t" anchorCtr="0"/>
          <a:lstStyle>
            <a:lvl1pPr algn="r">
              <a:defRPr sz="1051">
                <a:solidFill>
                  <a:schemeClr val="tx1"/>
                </a:solidFill>
              </a:defRPr>
            </a:lvl1pPr>
          </a:lstStyle>
          <a:p>
            <a:r>
              <a:rPr lang="fi-FI" dirty="0"/>
              <a:t>Analytics+ 2018</a:t>
            </a:r>
            <a:endParaRPr lang="en-GB" dirty="0"/>
          </a:p>
        </p:txBody>
      </p:sp>
    </p:spTree>
    <p:extLst>
      <p:ext uri="{BB962C8B-B14F-4D97-AF65-F5344CB8AC3E}">
        <p14:creationId xmlns:p14="http://schemas.microsoft.com/office/powerpoint/2010/main" val="333321334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2" r:id="rId3"/>
    <p:sldLayoutId id="2147483679" r:id="rId4"/>
    <p:sldLayoutId id="2147483680" r:id="rId5"/>
    <p:sldLayoutId id="2147483681" r:id="rId6"/>
    <p:sldLayoutId id="214748368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377" rtl="0" eaLnBrk="1" latinLnBrk="0" hangingPunct="1">
        <a:lnSpc>
          <a:spcPct val="110000"/>
        </a:lnSpc>
        <a:spcBef>
          <a:spcPts val="0"/>
        </a:spcBef>
        <a:spcAft>
          <a:spcPts val="800"/>
        </a:spcAft>
        <a:buFont typeface="Arial"/>
        <a:buNone/>
        <a:defRPr sz="1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79996" indent="-179996" algn="l" defTabSz="914377" rtl="0" eaLnBrk="1" latinLnBrk="0" hangingPunct="1">
        <a:lnSpc>
          <a:spcPct val="110000"/>
        </a:lnSpc>
        <a:spcBef>
          <a:spcPts val="0"/>
        </a:spcBef>
        <a:spcAft>
          <a:spcPts val="700"/>
        </a:spcAft>
        <a:buFont typeface="Arial"/>
        <a:buChar char="•"/>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59991" indent="-179996" algn="l" defTabSz="914377" rtl="0" eaLnBrk="1" latinLnBrk="0" hangingPunct="1">
        <a:lnSpc>
          <a:spcPct val="110000"/>
        </a:lnSpc>
        <a:spcBef>
          <a:spcPts val="0"/>
        </a:spcBef>
        <a:spcAft>
          <a:spcPts val="700"/>
        </a:spcAft>
        <a:buFont typeface="Arial"/>
        <a:buChar char="•"/>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39987" indent="-179996" algn="l" defTabSz="914377" rtl="0" eaLnBrk="1" latinLnBrk="0" hangingPunct="1">
        <a:lnSpc>
          <a:spcPct val="110000"/>
        </a:lnSpc>
        <a:spcBef>
          <a:spcPts val="0"/>
        </a:spcBef>
        <a:spcAft>
          <a:spcPts val="700"/>
        </a:spcAft>
        <a:buFont typeface="Arial"/>
        <a:buChar char="•"/>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719982" indent="-179996" algn="l" defTabSz="914377" rtl="0" eaLnBrk="1" latinLnBrk="0" hangingPunct="1">
        <a:lnSpc>
          <a:spcPct val="110000"/>
        </a:lnSpc>
        <a:spcBef>
          <a:spcPts val="0"/>
        </a:spcBef>
        <a:spcAft>
          <a:spcPts val="700"/>
        </a:spcAft>
        <a:buFont typeface="Arial"/>
        <a:buChar char="•"/>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8">
          <p15:clr>
            <a:srgbClr val="F26B43"/>
          </p15:clr>
        </p15:guide>
        <p15:guide id="2" pos="380">
          <p15:clr>
            <a:srgbClr val="F26B43"/>
          </p15:clr>
        </p15:guide>
        <p15:guide id="3" orient="horz" pos="2726">
          <p15:clr>
            <a:srgbClr val="F26B43"/>
          </p15:clr>
        </p15:guide>
        <p15:guide id="4" pos="5381">
          <p15:clr>
            <a:srgbClr val="F26B43"/>
          </p15:clr>
        </p15:guide>
        <p15:guide id="5" pos="719">
          <p15:clr>
            <a:srgbClr val="5ACBF0"/>
          </p15:clr>
        </p15:guide>
        <p15:guide id="6" pos="804">
          <p15:clr>
            <a:srgbClr val="5ACBF0"/>
          </p15:clr>
        </p15:guide>
        <p15:guide id="7" pos="1142">
          <p15:clr>
            <a:srgbClr val="5ACBF0"/>
          </p15:clr>
        </p15:guide>
        <p15:guide id="8" pos="1227">
          <p15:clr>
            <a:srgbClr val="5ACBF0"/>
          </p15:clr>
        </p15:guide>
        <p15:guide id="9" pos="1652">
          <p15:clr>
            <a:srgbClr val="5ACBF0"/>
          </p15:clr>
        </p15:guide>
        <p15:guide id="10" pos="1566">
          <p15:clr>
            <a:srgbClr val="5ACBF0"/>
          </p15:clr>
        </p15:guide>
        <p15:guide id="11" pos="1991">
          <p15:clr>
            <a:srgbClr val="5ACBF0"/>
          </p15:clr>
        </p15:guide>
        <p15:guide id="12" pos="2075">
          <p15:clr>
            <a:srgbClr val="5ACBF0"/>
          </p15:clr>
        </p15:guide>
        <p15:guide id="13" pos="2414">
          <p15:clr>
            <a:srgbClr val="5ACBF0"/>
          </p15:clr>
        </p15:guide>
        <p15:guide id="14" pos="2499">
          <p15:clr>
            <a:srgbClr val="5ACBF0"/>
          </p15:clr>
        </p15:guide>
        <p15:guide id="15" pos="2838">
          <p15:clr>
            <a:srgbClr val="FBAE40"/>
          </p15:clr>
        </p15:guide>
        <p15:guide id="16" pos="2922">
          <p15:clr>
            <a:srgbClr val="FBAE40"/>
          </p15:clr>
        </p15:guide>
        <p15:guide id="17" pos="3272">
          <p15:clr>
            <a:srgbClr val="5ACBF0"/>
          </p15:clr>
        </p15:guide>
        <p15:guide id="18" pos="3347">
          <p15:clr>
            <a:srgbClr val="5ACBF0"/>
          </p15:clr>
        </p15:guide>
        <p15:guide id="19" pos="3686">
          <p15:clr>
            <a:srgbClr val="5ACBF0"/>
          </p15:clr>
        </p15:guide>
        <p15:guide id="20" pos="3770">
          <p15:clr>
            <a:srgbClr val="5ACBF0"/>
          </p15:clr>
        </p15:guide>
        <p15:guide id="21" pos="4109">
          <p15:clr>
            <a:srgbClr val="5ACBF0"/>
          </p15:clr>
        </p15:guide>
        <p15:guide id="22" pos="4194">
          <p15:clr>
            <a:srgbClr val="5ACBF0"/>
          </p15:clr>
        </p15:guide>
        <p15:guide id="23" pos="4533">
          <p15:clr>
            <a:srgbClr val="5ACBF0"/>
          </p15:clr>
        </p15:guide>
        <p15:guide id="24" pos="4619">
          <p15:clr>
            <a:srgbClr val="5ACBF0"/>
          </p15:clr>
        </p15:guide>
        <p15:guide id="25" pos="4956">
          <p15:clr>
            <a:srgbClr val="5ACBF0"/>
          </p15:clr>
        </p15:guide>
        <p15:guide id="26" pos="5042">
          <p15:clr>
            <a:srgbClr val="5ACBF0"/>
          </p15:clr>
        </p15:guide>
        <p15:guide id="29" orient="horz" pos="3078">
          <p15:clr>
            <a:srgbClr val="A4A3A4"/>
          </p15:clr>
        </p15:guide>
        <p15:guide id="31" pos="2880">
          <p15:clr>
            <a:srgbClr val="547EBF"/>
          </p15:clr>
        </p15:guide>
        <p15:guide id="32" orient="horz" pos="548">
          <p15:clr>
            <a:srgbClr val="A4A3A4"/>
          </p15:clr>
        </p15:guide>
        <p15:guide id="33" orient="horz" pos="719">
          <p15:clr>
            <a:srgbClr val="A4A3A4"/>
          </p15:clr>
        </p15:guide>
        <p15:guide id="34" orient="horz" pos="889">
          <p15:clr>
            <a:srgbClr val="A4A3A4"/>
          </p15:clr>
        </p15:guide>
        <p15:guide id="35" pos="2965">
          <p15:clr>
            <a:srgbClr val="A4A3A4"/>
          </p15:clr>
        </p15:guide>
        <p15:guide id="36" pos="27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nvenco.fi/video-stream-tietomassat-analysointi/"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www.justsourcing.fi/" TargetMode="External"/><Relationship Id="rId2" Type="http://schemas.openxmlformats.org/officeDocument/2006/relationships/hyperlink" Target="mailto:timo@justsourcing.com" TargetMode="Externa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mailto:emil.ackerman@quva.fi" TargetMode="Externa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silo.ai/" TargetMode="External"/><Relationship Id="rId2" Type="http://schemas.openxmlformats.org/officeDocument/2006/relationships/hyperlink" Target="mailto:ville@silo.ai" TargetMode="Externa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www.ssf.fi/" TargetMode="External"/><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timo.heikkinen@topdatascience.com" TargetMode="Externa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ika.Niska@valossa.com" TargetMode="External"/><Relationship Id="rId2" Type="http://schemas.openxmlformats.org/officeDocument/2006/relationships/hyperlink" Target="mailto:mika@valossa.com" TargetMode="Externa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leila.saari@vtt.f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rtific.ai/"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varea.f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este.com/neste-engineering-solutions-and-curious-ai-develop-advanced-ai-technology-process-industry"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Veli-Antti.Leinonen@hermanit.fi" TargetMode="External"/><Relationship Id="rId2" Type="http://schemas.openxmlformats.org/officeDocument/2006/relationships/hyperlink" Target="mailto:Kari.maikkola@hermanit.fi"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3" y="850900"/>
            <a:ext cx="10584392" cy="1436905"/>
          </a:xfrm>
        </p:spPr>
        <p:txBody>
          <a:bodyPr/>
          <a:lstStyle/>
          <a:p>
            <a:r>
              <a:rPr lang="en-GB" sz="4400" dirty="0"/>
              <a:t>AI offering of the member companies of Analytics plus growth network</a:t>
            </a:r>
            <a:endParaRPr lang="fi-FI" sz="4400" dirty="0"/>
          </a:p>
        </p:txBody>
      </p:sp>
      <p:sp>
        <p:nvSpPr>
          <p:cNvPr id="3" name="Slide Number Placeholder 2"/>
          <p:cNvSpPr>
            <a:spLocks noGrp="1"/>
          </p:cNvSpPr>
          <p:nvPr>
            <p:ph type="sldNum" sz="quarter" idx="10"/>
          </p:nvPr>
        </p:nvSpPr>
        <p:spPr/>
        <p:txBody>
          <a:bodyPr/>
          <a:lstStyle/>
          <a:p>
            <a:fld id="{01025301-55EE-1443-AD97-51CD8510D59F}" type="slidenum">
              <a:rPr lang="en-GB" smtClean="0"/>
              <a:pPr/>
              <a:t>1</a:t>
            </a:fld>
            <a:endParaRPr lang="en-GB" dirty="0"/>
          </a:p>
        </p:txBody>
      </p:sp>
      <p:sp>
        <p:nvSpPr>
          <p:cNvPr id="4" name="Footer Placeholder 3"/>
          <p:cNvSpPr>
            <a:spLocks noGrp="1"/>
          </p:cNvSpPr>
          <p:nvPr>
            <p:ph type="ftr" sz="quarter" idx="11"/>
          </p:nvPr>
        </p:nvSpPr>
        <p:spPr/>
        <p:txBody>
          <a:bodyPr/>
          <a:lstStyle/>
          <a:p>
            <a:r>
              <a:rPr lang="fi-FI" dirty="0" smtClean="0"/>
              <a:t>Analytics+ 2019</a:t>
            </a:r>
            <a:endParaRPr lang="en-GB" dirty="0"/>
          </a:p>
        </p:txBody>
      </p:sp>
      <p:sp>
        <p:nvSpPr>
          <p:cNvPr id="5" name="Text Placeholder 4"/>
          <p:cNvSpPr>
            <a:spLocks noGrp="1"/>
          </p:cNvSpPr>
          <p:nvPr>
            <p:ph type="body" sz="quarter" idx="12"/>
          </p:nvPr>
        </p:nvSpPr>
        <p:spPr>
          <a:xfrm>
            <a:off x="804333" y="3136900"/>
            <a:ext cx="5471584" cy="1859945"/>
          </a:xfrm>
        </p:spPr>
        <p:txBody>
          <a:bodyPr/>
          <a:lstStyle/>
          <a:p>
            <a:r>
              <a:rPr lang="fi-FI" dirty="0" err="1" smtClean="0"/>
              <a:t>February</a:t>
            </a:r>
            <a:r>
              <a:rPr lang="fi-FI" smtClean="0"/>
              <a:t> 22nd </a:t>
            </a:r>
            <a:r>
              <a:rPr lang="fi-FI" dirty="0" smtClean="0"/>
              <a:t>2019</a:t>
            </a:r>
          </a:p>
          <a:p>
            <a:r>
              <a:rPr lang="fi-FI" dirty="0" smtClean="0"/>
              <a:t>Leila Saari</a:t>
            </a:r>
          </a:p>
        </p:txBody>
      </p:sp>
    </p:spTree>
    <p:extLst>
      <p:ext uri="{BB962C8B-B14F-4D97-AF65-F5344CB8AC3E}">
        <p14:creationId xmlns:p14="http://schemas.microsoft.com/office/powerpoint/2010/main" val="74194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10</a:t>
            </a:fld>
            <a:endParaRPr lang="en-GB" dirty="0"/>
          </a:p>
        </p:txBody>
      </p:sp>
      <p:sp>
        <p:nvSpPr>
          <p:cNvPr id="3" name="Footer Placeholder 2"/>
          <p:cNvSpPr>
            <a:spLocks noGrp="1"/>
          </p:cNvSpPr>
          <p:nvPr>
            <p:ph type="ftr" sz="quarter" idx="11"/>
          </p:nvPr>
        </p:nvSpPr>
        <p:spPr/>
        <p:txBody>
          <a:bodyPr/>
          <a:lstStyle/>
          <a:p>
            <a:r>
              <a:rPr lang="fi-FI" dirty="0" smtClean="0"/>
              <a:t>Analytics plus </a:t>
            </a:r>
            <a:r>
              <a:rPr lang="fi-FI" dirty="0" err="1" smtClean="0"/>
              <a:t>company</a:t>
            </a:r>
            <a:endParaRPr lang="en-GB" dirty="0"/>
          </a:p>
        </p:txBody>
      </p:sp>
      <p:sp>
        <p:nvSpPr>
          <p:cNvPr id="4" name="Text Placeholder 3"/>
          <p:cNvSpPr>
            <a:spLocks noGrp="1"/>
          </p:cNvSpPr>
          <p:nvPr>
            <p:ph type="body" sz="quarter" idx="12"/>
          </p:nvPr>
        </p:nvSpPr>
        <p:spPr>
          <a:xfrm>
            <a:off x="804333" y="2083324"/>
            <a:ext cx="5202768" cy="3685652"/>
          </a:xfrm>
        </p:spPr>
        <p:txBody>
          <a:bodyPr>
            <a:normAutofit fontScale="70000" lnSpcReduction="20000"/>
          </a:bodyPr>
          <a:lstStyle/>
          <a:p>
            <a:r>
              <a:rPr lang="en-GB" dirty="0" smtClean="0"/>
              <a:t>Picture and video identification and real-time process including fast forecasting</a:t>
            </a:r>
          </a:p>
          <a:p>
            <a:endParaRPr lang="en-GB" dirty="0" smtClean="0"/>
          </a:p>
          <a:p>
            <a:pPr marL="285750" indent="-285750">
              <a:buFont typeface="Arial" panose="020B0604020202020204" pitchFamily="34" charset="0"/>
              <a:buChar char="•"/>
            </a:pPr>
            <a:r>
              <a:rPr lang="en-GB" dirty="0" smtClean="0"/>
              <a:t>Platform(s): Azure, </a:t>
            </a:r>
            <a:r>
              <a:rPr lang="en-GB" dirty="0" err="1" smtClean="0"/>
              <a:t>Yolo</a:t>
            </a:r>
            <a:r>
              <a:rPr lang="en-GB" dirty="0" smtClean="0"/>
              <a:t>, </a:t>
            </a:r>
            <a:r>
              <a:rPr lang="en-GB" dirty="0" err="1" smtClean="0"/>
              <a:t>Kalman</a:t>
            </a:r>
            <a:r>
              <a:rPr lang="en-GB" dirty="0" smtClean="0"/>
              <a:t> Filter, Social LSTM </a:t>
            </a:r>
          </a:p>
          <a:p>
            <a:pPr marL="285750" indent="-285750">
              <a:buFont typeface="Arial" panose="020B0604020202020204" pitchFamily="34" charset="0"/>
              <a:buChar char="•"/>
            </a:pPr>
            <a:r>
              <a:rPr lang="en-GB" dirty="0" smtClean="0"/>
              <a:t>AI competences: </a:t>
            </a:r>
            <a:r>
              <a:rPr lang="en-GB" dirty="0"/>
              <a:t>M</a:t>
            </a:r>
            <a:r>
              <a:rPr lang="en-GB" dirty="0" smtClean="0"/>
              <a:t>achine Learning, Open-source technologies</a:t>
            </a:r>
          </a:p>
          <a:p>
            <a:pPr marL="285750" indent="-285750">
              <a:buFont typeface="Arial" panose="020B0604020202020204" pitchFamily="34" charset="0"/>
              <a:buChar char="•"/>
            </a:pPr>
            <a:r>
              <a:rPr lang="en-GB" dirty="0" smtClean="0"/>
              <a:t>Application domain(s):  ICT, several industries</a:t>
            </a:r>
          </a:p>
          <a:p>
            <a:pPr marL="285750" indent="-285750">
              <a:buFont typeface="Arial" panose="020B0604020202020204" pitchFamily="34" charset="0"/>
              <a:buChar char="•"/>
            </a:pPr>
            <a:r>
              <a:rPr lang="en-GB" dirty="0" smtClean="0"/>
              <a:t>References</a:t>
            </a:r>
            <a:r>
              <a:rPr lang="en-GB" dirty="0"/>
              <a:t>: </a:t>
            </a:r>
            <a:r>
              <a:rPr lang="en-GB" dirty="0">
                <a:hlinkClick r:id="rId2"/>
              </a:rPr>
              <a:t>https://www.invenco.fi/video-stream-tietomassat-analysointi</a:t>
            </a:r>
            <a:r>
              <a:rPr lang="en-GB" dirty="0" smtClean="0">
                <a:hlinkClick r:id="rId2"/>
              </a:rPr>
              <a:t>/</a:t>
            </a:r>
            <a:r>
              <a:rPr lang="en-GB" dirty="0" smtClean="0"/>
              <a:t> </a:t>
            </a:r>
          </a:p>
          <a:p>
            <a:endParaRPr lang="en-GB" dirty="0"/>
          </a:p>
          <a:p>
            <a:r>
              <a:rPr lang="en-GB" b="1" dirty="0" smtClean="0"/>
              <a:t>Contacts</a:t>
            </a:r>
            <a:r>
              <a:rPr lang="en-GB" dirty="0" smtClean="0"/>
              <a:t>:</a:t>
            </a:r>
          </a:p>
          <a:p>
            <a:pPr>
              <a:spcAft>
                <a:spcPts val="0"/>
              </a:spcAft>
            </a:pPr>
            <a:r>
              <a:rPr lang="en-GB" dirty="0" smtClean="0"/>
              <a:t>Name: Petri Räsänen</a:t>
            </a:r>
          </a:p>
          <a:p>
            <a:pPr>
              <a:spcAft>
                <a:spcPts val="0"/>
              </a:spcAft>
            </a:pPr>
            <a:r>
              <a:rPr lang="en-GB" dirty="0" smtClean="0"/>
              <a:t>E-mail: petri.rasanen@invenco.fi</a:t>
            </a:r>
          </a:p>
          <a:p>
            <a:pPr>
              <a:spcAft>
                <a:spcPts val="0"/>
              </a:spcAft>
            </a:pPr>
            <a:r>
              <a:rPr lang="en-GB" dirty="0" smtClean="0"/>
              <a:t>Phone: +358 50 516 0525</a:t>
            </a:r>
          </a:p>
          <a:p>
            <a:pPr>
              <a:spcAft>
                <a:spcPts val="0"/>
              </a:spcAft>
            </a:pPr>
            <a:r>
              <a:rPr lang="en-GB" dirty="0" smtClean="0"/>
              <a:t>City: Vantaa</a:t>
            </a:r>
          </a:p>
          <a:p>
            <a:pPr>
              <a:spcAft>
                <a:spcPts val="0"/>
              </a:spcAft>
            </a:pPr>
            <a:r>
              <a:rPr lang="en-GB" dirty="0" smtClean="0"/>
              <a:t>www.invenco.fi</a:t>
            </a:r>
            <a:endParaRPr lang="en-GB" dirty="0"/>
          </a:p>
        </p:txBody>
      </p:sp>
      <p:sp>
        <p:nvSpPr>
          <p:cNvPr id="5" name="Title 4"/>
          <p:cNvSpPr>
            <a:spLocks noGrp="1"/>
          </p:cNvSpPr>
          <p:nvPr>
            <p:ph type="title"/>
          </p:nvPr>
        </p:nvSpPr>
        <p:spPr>
          <a:xfrm>
            <a:off x="804333" y="800102"/>
            <a:ext cx="5202768" cy="1217234"/>
          </a:xfrm>
        </p:spPr>
        <p:txBody>
          <a:bodyPr/>
          <a:lstStyle/>
          <a:p>
            <a:r>
              <a:rPr lang="en-GB" dirty="0" smtClean="0"/>
              <a:t>Case: Real-time Video Stream Analysis </a:t>
            </a:r>
            <a:endParaRPr lang="en-GB"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394" b="10394"/>
          <a:stretch>
            <a:fillRect/>
          </a:stretch>
        </p:blipFill>
        <p:spPr>
          <a:xfrm>
            <a:off x="6475498" y="1118785"/>
            <a:ext cx="4668891" cy="352404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947" y="4876733"/>
            <a:ext cx="3032705" cy="747108"/>
          </a:xfrm>
          <a:prstGeom prst="rect">
            <a:avLst/>
          </a:prstGeom>
        </p:spPr>
      </p:pic>
    </p:spTree>
    <p:extLst>
      <p:ext uri="{BB962C8B-B14F-4D97-AF65-F5344CB8AC3E}">
        <p14:creationId xmlns:p14="http://schemas.microsoft.com/office/powerpoint/2010/main" val="42261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1027880" y="6384960"/>
            <a:ext cx="360360" cy="474840"/>
          </a:xfrm>
          <a:prstGeom prst="rect">
            <a:avLst/>
          </a:prstGeom>
          <a:noFill/>
          <a:ln>
            <a:noFill/>
          </a:ln>
        </p:spPr>
        <p:txBody>
          <a:bodyPr lIns="0" tIns="0" rIns="0" bIns="0"/>
          <a:lstStyle/>
          <a:p>
            <a:pPr algn="r">
              <a:lnSpc>
                <a:spcPct val="100000"/>
              </a:lnSpc>
            </a:pPr>
            <a:fld id="{B1776071-A1FD-42EC-B066-2CA0FFD6F9E5}" type="slidenum">
              <a:rPr lang="fi-FI" sz="1050" b="0" strike="noStrike" spc="-1">
                <a:solidFill>
                  <a:srgbClr val="243E48"/>
                </a:solidFill>
                <a:latin typeface="Open Sans"/>
              </a:rPr>
              <a:t>11</a:t>
            </a:fld>
            <a:endParaRPr lang="fi-FI" sz="1050" b="0" strike="noStrike" spc="-1">
              <a:latin typeface="Times New Roman"/>
            </a:endParaRPr>
          </a:p>
        </p:txBody>
      </p:sp>
      <p:sp>
        <p:nvSpPr>
          <p:cNvPr id="127" name="TextShape 2"/>
          <p:cNvSpPr txBox="1"/>
          <p:nvPr/>
        </p:nvSpPr>
        <p:spPr>
          <a:xfrm>
            <a:off x="8877240" y="6383880"/>
            <a:ext cx="2030400" cy="474840"/>
          </a:xfrm>
          <a:prstGeom prst="rect">
            <a:avLst/>
          </a:prstGeom>
          <a:noFill/>
          <a:ln>
            <a:noFill/>
          </a:ln>
        </p:spPr>
        <p:txBody>
          <a:bodyPr lIns="0" tIns="0" rIns="0" bIns="0"/>
          <a:lstStyle/>
          <a:p>
            <a:pPr algn="r">
              <a:lnSpc>
                <a:spcPct val="100000"/>
              </a:lnSpc>
            </a:pPr>
            <a:r>
              <a:rPr lang="fi-FI" sz="1050" b="0" strike="noStrike" spc="-1">
                <a:solidFill>
                  <a:srgbClr val="243E48"/>
                </a:solidFill>
                <a:latin typeface="Open Sans"/>
              </a:rPr>
              <a:t>Analytics plus company</a:t>
            </a:r>
            <a:endParaRPr lang="fi-FI" sz="1050" b="0" strike="noStrike" spc="-1">
              <a:latin typeface="Times New Roman"/>
            </a:endParaRPr>
          </a:p>
        </p:txBody>
      </p:sp>
      <p:sp>
        <p:nvSpPr>
          <p:cNvPr id="128" name="TextShape 3"/>
          <p:cNvSpPr txBox="1"/>
          <p:nvPr/>
        </p:nvSpPr>
        <p:spPr>
          <a:xfrm>
            <a:off x="792000" y="1714680"/>
            <a:ext cx="6539760" cy="3685320"/>
          </a:xfrm>
          <a:prstGeom prst="rect">
            <a:avLst/>
          </a:prstGeom>
          <a:noFill/>
          <a:ln>
            <a:noFill/>
          </a:ln>
        </p:spPr>
        <p:txBody>
          <a:bodyPr lIns="0" tIns="0" rIns="0" bIns="0"/>
          <a:lstStyle/>
          <a:p>
            <a:pPr>
              <a:lnSpc>
                <a:spcPct val="110000"/>
              </a:lnSpc>
              <a:spcAft>
                <a:spcPts val="799"/>
              </a:spcAft>
            </a:pPr>
            <a:r>
              <a:rPr lang="fi-FI" sz="1400" b="0" strike="noStrike" spc="-1">
                <a:solidFill>
                  <a:srgbClr val="243E48"/>
                </a:solidFill>
                <a:latin typeface="Open Sans"/>
                <a:ea typeface="Open Sans"/>
              </a:rPr>
              <a:t>Just Sourcing is Nordic distributor and analytics consulting partner of Smarten Analytics Suite. We provide Smart Data Discovery tools including Augmented Analytics solution that provides sophisticated Self-Serve Tools and Guidance for the Business Users. Our easy-to-use Advanced Data Discovery Tools are suitable for all users from Business User to Data Scientist.</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Platform(s): Built on Apache Spark, runs on cloud and on-premise, R integration</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AI competences: ML, Big Data, Statistics, Data ingestion and visualisation</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Application domain(s):  ICT, multiple domains</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References: Visma Public Oy</a:t>
            </a:r>
            <a:endParaRPr lang="fi-FI" sz="1400" b="0" strike="noStrike" spc="-1">
              <a:solidFill>
                <a:srgbClr val="243E48"/>
              </a:solidFill>
              <a:latin typeface="Open Sans"/>
            </a:endParaRPr>
          </a:p>
          <a:p>
            <a:pPr>
              <a:lnSpc>
                <a:spcPct val="110000"/>
              </a:lnSpc>
              <a:spcAft>
                <a:spcPts val="799"/>
              </a:spcAft>
            </a:pPr>
            <a:r>
              <a:rPr lang="fi-FI" sz="1400" b="1" strike="noStrike" spc="-1">
                <a:solidFill>
                  <a:srgbClr val="243E48"/>
                </a:solidFill>
                <a:latin typeface="Open Sans"/>
                <a:ea typeface="Open Sans"/>
              </a:rPr>
              <a:t>Contacts</a:t>
            </a:r>
            <a:r>
              <a:rPr lang="fi-FI" sz="1400" b="0" strike="noStrike" spc="-1">
                <a:solidFill>
                  <a:srgbClr val="243E48"/>
                </a:solidFill>
                <a:latin typeface="Open Sans"/>
                <a:ea typeface="Open Sans"/>
              </a:rPr>
              <a:t>:</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Name: Timo Ruotsalainen</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E-mail: </a:t>
            </a:r>
            <a:r>
              <a:rPr lang="fi-FI" sz="1400" b="0" strike="noStrike" spc="-1">
                <a:solidFill>
                  <a:srgbClr val="243E48"/>
                </a:solidFill>
                <a:latin typeface="Open Sans"/>
                <a:ea typeface="Open Sans"/>
                <a:hlinkClick r:id="rId2"/>
              </a:rPr>
              <a:t>timo@justsourcing.com</a:t>
            </a:r>
            <a:r>
              <a:rPr lang="fi-FI" sz="1400" b="0" strike="noStrike" spc="-1">
                <a:solidFill>
                  <a:srgbClr val="243E48"/>
                </a:solidFill>
                <a:latin typeface="Open Sans"/>
                <a:ea typeface="Open Sans"/>
              </a:rPr>
              <a:t> </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Phone: +358 40 7501794</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City: Espoo</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Www: </a:t>
            </a:r>
            <a:r>
              <a:rPr lang="fi-FI" sz="1400" b="0" strike="noStrike" spc="-1">
                <a:solidFill>
                  <a:srgbClr val="243E48"/>
                </a:solidFill>
                <a:latin typeface="Open Sans"/>
                <a:ea typeface="Open Sans"/>
                <a:hlinkClick r:id="rId3"/>
              </a:rPr>
              <a:t>www.justsourcing.fi</a:t>
            </a:r>
            <a:r>
              <a:rPr lang="fi-FI" sz="1400" b="0" strike="noStrike" spc="-1">
                <a:solidFill>
                  <a:srgbClr val="243E48"/>
                </a:solidFill>
                <a:latin typeface="Open Sans"/>
                <a:ea typeface="Open Sans"/>
              </a:rPr>
              <a:t> </a:t>
            </a:r>
            <a:endParaRPr lang="fi-FI" sz="1400" b="0" strike="noStrike" spc="-1">
              <a:solidFill>
                <a:srgbClr val="243E48"/>
              </a:solidFill>
              <a:latin typeface="Open Sans"/>
            </a:endParaRPr>
          </a:p>
        </p:txBody>
      </p:sp>
      <p:sp>
        <p:nvSpPr>
          <p:cNvPr id="129" name="TextShape 4"/>
          <p:cNvSpPr txBox="1"/>
          <p:nvPr/>
        </p:nvSpPr>
        <p:spPr>
          <a:xfrm>
            <a:off x="804240" y="800280"/>
            <a:ext cx="5202360" cy="1216800"/>
          </a:xfrm>
          <a:prstGeom prst="rect">
            <a:avLst/>
          </a:prstGeom>
          <a:noFill/>
          <a:ln>
            <a:noFill/>
          </a:ln>
        </p:spPr>
        <p:txBody>
          <a:bodyPr lIns="0" tIns="0" rIns="0" bIns="0"/>
          <a:lstStyle/>
          <a:p>
            <a:pPr>
              <a:lnSpc>
                <a:spcPct val="90000"/>
              </a:lnSpc>
            </a:pPr>
            <a:r>
              <a:rPr lang="fi-FI" sz="2800" b="1" strike="noStrike" spc="-1">
                <a:solidFill>
                  <a:srgbClr val="243E48"/>
                </a:solidFill>
                <a:latin typeface="Montserrat"/>
              </a:rPr>
              <a:t>Smarten – Advanced Data Discovery tools</a:t>
            </a:r>
            <a:endParaRPr lang="fi-FI" sz="2800" b="0" strike="noStrike" spc="-1">
              <a:solidFill>
                <a:srgbClr val="243E48"/>
              </a:solidFill>
              <a:latin typeface="Open Sans"/>
            </a:endParaRPr>
          </a:p>
        </p:txBody>
      </p:sp>
      <p:pic>
        <p:nvPicPr>
          <p:cNvPr id="130" name="Picture 129"/>
          <p:cNvPicPr/>
          <p:nvPr/>
        </p:nvPicPr>
        <p:blipFill>
          <a:blip r:embed="rId4"/>
          <a:stretch/>
        </p:blipFill>
        <p:spPr>
          <a:xfrm>
            <a:off x="7671960" y="1872000"/>
            <a:ext cx="3272040" cy="775440"/>
          </a:xfrm>
          <a:prstGeom prst="rect">
            <a:avLst/>
          </a:prstGeom>
          <a:ln>
            <a:noFill/>
          </a:ln>
        </p:spPr>
      </p:pic>
      <p:pic>
        <p:nvPicPr>
          <p:cNvPr id="131" name="Picture 130"/>
          <p:cNvPicPr/>
          <p:nvPr/>
        </p:nvPicPr>
        <p:blipFill>
          <a:blip r:embed="rId5"/>
          <a:stretch/>
        </p:blipFill>
        <p:spPr>
          <a:xfrm>
            <a:off x="7520400" y="3664080"/>
            <a:ext cx="3505320" cy="799920"/>
          </a:xfrm>
          <a:prstGeom prst="rect">
            <a:avLst/>
          </a:prstGeom>
          <a:ln>
            <a:noFill/>
          </a:ln>
        </p:spPr>
      </p:pic>
    </p:spTree>
    <p:extLst>
      <p:ext uri="{BB962C8B-B14F-4D97-AF65-F5344CB8AC3E}">
        <p14:creationId xmlns:p14="http://schemas.microsoft.com/office/powerpoint/2010/main" val="1391919999"/>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12</a:t>
            </a:fld>
            <a:endParaRPr lang="en-GB" dirty="0"/>
          </a:p>
        </p:txBody>
      </p:sp>
      <p:sp>
        <p:nvSpPr>
          <p:cNvPr id="3" name="Footer Placeholder 2"/>
          <p:cNvSpPr>
            <a:spLocks noGrp="1"/>
          </p:cNvSpPr>
          <p:nvPr>
            <p:ph type="ftr" sz="quarter" idx="11"/>
          </p:nvPr>
        </p:nvSpPr>
        <p:spPr/>
        <p:txBody>
          <a:bodyPr/>
          <a:lstStyle/>
          <a:p>
            <a:r>
              <a:rPr lang="fi-FI" dirty="0" smtClean="0"/>
              <a:t>Analytics plus </a:t>
            </a:r>
            <a:r>
              <a:rPr lang="fi-FI" dirty="0" err="1" smtClean="0"/>
              <a:t>company</a:t>
            </a:r>
            <a:endParaRPr lang="en-GB" dirty="0"/>
          </a:p>
        </p:txBody>
      </p:sp>
      <p:sp>
        <p:nvSpPr>
          <p:cNvPr id="4" name="Text Placeholder 3"/>
          <p:cNvSpPr>
            <a:spLocks noGrp="1"/>
          </p:cNvSpPr>
          <p:nvPr>
            <p:ph type="body" sz="quarter" idx="12"/>
          </p:nvPr>
        </p:nvSpPr>
        <p:spPr>
          <a:xfrm>
            <a:off x="804333" y="2083324"/>
            <a:ext cx="5202768" cy="3685652"/>
          </a:xfrm>
        </p:spPr>
        <p:txBody>
          <a:bodyPr>
            <a:normAutofit fontScale="62500" lnSpcReduction="20000"/>
          </a:bodyPr>
          <a:lstStyle/>
          <a:p>
            <a:r>
              <a:rPr lang="en-US" dirty="0" err="1"/>
              <a:t>Lingsoft</a:t>
            </a:r>
            <a:r>
              <a:rPr lang="en-US" dirty="0"/>
              <a:t> </a:t>
            </a:r>
            <a:r>
              <a:rPr lang="en-US" dirty="0" smtClean="0"/>
              <a:t>provides a </a:t>
            </a:r>
            <a:r>
              <a:rPr lang="en-US" dirty="0"/>
              <a:t>wide range of services and solutions </a:t>
            </a:r>
            <a:r>
              <a:rPr lang="en-US" dirty="0" smtClean="0"/>
              <a:t>designed for </a:t>
            </a:r>
            <a:r>
              <a:rPr lang="en-US" dirty="0"/>
              <a:t>the analysis, processing, production and management of spoken and written language</a:t>
            </a:r>
            <a:r>
              <a:rPr lang="en-US" dirty="0" smtClean="0"/>
              <a:t>. </a:t>
            </a:r>
            <a:r>
              <a:rPr lang="en-US" dirty="0"/>
              <a:t>We help our </a:t>
            </a:r>
            <a:r>
              <a:rPr lang="en-US" dirty="0" smtClean="0"/>
              <a:t>customers understand</a:t>
            </a:r>
            <a:r>
              <a:rPr lang="en-US" dirty="0"/>
              <a:t>, produce, find, create, use and edit linguistic information in a digital </a:t>
            </a:r>
            <a:r>
              <a:rPr lang="en-US" dirty="0" smtClean="0"/>
              <a:t>world </a:t>
            </a:r>
            <a:r>
              <a:rPr lang="en-US" dirty="0"/>
              <a:t>filled </a:t>
            </a:r>
            <a:r>
              <a:rPr lang="en-US" dirty="0" smtClean="0"/>
              <a:t>with words. </a:t>
            </a:r>
          </a:p>
          <a:p>
            <a:r>
              <a:rPr lang="en-US" dirty="0" smtClean="0"/>
              <a:t>Keywords: Accessibility, Discoverability, Productivity</a:t>
            </a:r>
            <a:r>
              <a:rPr lang="en-US" dirty="0"/>
              <a:t>; Text </a:t>
            </a:r>
            <a:r>
              <a:rPr lang="en-US" dirty="0" smtClean="0"/>
              <a:t>Analytics, Speech Recognition, Machine Translation</a:t>
            </a:r>
            <a:endParaRPr lang="en-GB" dirty="0" smtClean="0"/>
          </a:p>
          <a:p>
            <a:pPr marL="285750" indent="-285750">
              <a:buFont typeface="Arial" panose="020B0604020202020204" pitchFamily="34" charset="0"/>
              <a:buChar char="•"/>
            </a:pPr>
            <a:r>
              <a:rPr lang="en-GB" dirty="0" smtClean="0"/>
              <a:t>Platform(s): </a:t>
            </a:r>
            <a:r>
              <a:rPr lang="fi-FI" dirty="0"/>
              <a:t>IBM Watson </a:t>
            </a:r>
            <a:r>
              <a:rPr lang="fi-FI" dirty="0" smtClean="0"/>
              <a:t>Explorer, Microsoft Office, Adobe </a:t>
            </a:r>
            <a:r>
              <a:rPr lang="fi-FI" dirty="0"/>
              <a:t>InDesign and </a:t>
            </a:r>
            <a:r>
              <a:rPr lang="fi-FI" dirty="0" smtClean="0"/>
              <a:t>InCopy, </a:t>
            </a:r>
            <a:r>
              <a:rPr lang="en-GB" dirty="0" err="1" smtClean="0"/>
              <a:t>Lingsoft</a:t>
            </a:r>
            <a:r>
              <a:rPr lang="en-GB" dirty="0" smtClean="0"/>
              <a:t> </a:t>
            </a:r>
            <a:r>
              <a:rPr lang="fi-FI" dirty="0" smtClean="0"/>
              <a:t>LMC3.0 (</a:t>
            </a:r>
            <a:r>
              <a:rPr lang="fi-FI" dirty="0" err="1" smtClean="0"/>
              <a:t>API’s</a:t>
            </a:r>
            <a:r>
              <a:rPr lang="fi-FI" dirty="0" smtClean="0"/>
              <a:t> </a:t>
            </a:r>
            <a:r>
              <a:rPr lang="fi-FI" dirty="0" err="1" smtClean="0"/>
              <a:t>available</a:t>
            </a:r>
            <a:r>
              <a:rPr lang="fi-FI" dirty="0" smtClean="0"/>
              <a:t>)</a:t>
            </a:r>
            <a:endParaRPr lang="en-GB" dirty="0" smtClean="0"/>
          </a:p>
          <a:p>
            <a:pPr marL="285750" indent="-285750">
              <a:buFont typeface="Arial" panose="020B0604020202020204" pitchFamily="34" charset="0"/>
              <a:buChar char="•"/>
            </a:pPr>
            <a:r>
              <a:rPr lang="en-GB" dirty="0" smtClean="0"/>
              <a:t>AI competences: </a:t>
            </a:r>
            <a:r>
              <a:rPr lang="fi-FI" dirty="0" smtClean="0"/>
              <a:t>Machine </a:t>
            </a:r>
            <a:r>
              <a:rPr lang="fi-FI" dirty="0" err="1" smtClean="0"/>
              <a:t>learning</a:t>
            </a:r>
            <a:r>
              <a:rPr lang="fi-FI" dirty="0" smtClean="0"/>
              <a:t>, </a:t>
            </a:r>
            <a:r>
              <a:rPr lang="fi-FI" dirty="0" err="1" smtClean="0"/>
              <a:t>Text</a:t>
            </a:r>
            <a:r>
              <a:rPr lang="fi-FI" dirty="0" smtClean="0"/>
              <a:t> </a:t>
            </a:r>
            <a:r>
              <a:rPr lang="fi-FI" dirty="0" err="1"/>
              <a:t>mining</a:t>
            </a:r>
            <a:r>
              <a:rPr lang="fi-FI" dirty="0"/>
              <a:t>, </a:t>
            </a:r>
            <a:r>
              <a:rPr lang="fi-FI" dirty="0" smtClean="0"/>
              <a:t>NLP, </a:t>
            </a:r>
            <a:r>
              <a:rPr lang="fi-FI" dirty="0" err="1" smtClean="0"/>
              <a:t>Big</a:t>
            </a:r>
            <a:r>
              <a:rPr lang="fi-FI" dirty="0" smtClean="0"/>
              <a:t> Data</a:t>
            </a:r>
            <a:endParaRPr lang="en-GB" dirty="0" smtClean="0"/>
          </a:p>
          <a:p>
            <a:pPr marL="285750" indent="-285750">
              <a:buFont typeface="Arial" panose="020B0604020202020204" pitchFamily="34" charset="0"/>
              <a:buChar char="•"/>
            </a:pPr>
            <a:r>
              <a:rPr lang="en-GB" dirty="0" smtClean="0"/>
              <a:t>Application domain(s): </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ICT, </a:t>
            </a:r>
            <a:r>
              <a:rPr lang="fi-FI" sz="19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Finance and </a:t>
            </a:r>
            <a:r>
              <a:rPr lang="fi-FI" sz="1900" dirty="0" err="1"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insurance</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fi-FI" sz="19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Science </a:t>
            </a:r>
            <a:r>
              <a:rPr lang="fi-FI" sz="1900" dirty="0" err="1">
                <a:solidFill>
                  <a:schemeClr val="tx2"/>
                </a:solidFill>
                <a:latin typeface="Calibri" panose="020F0502020204030204" pitchFamily="34" charset="0"/>
                <a:ea typeface="Times New Roman" panose="02020603050405020304" pitchFamily="18" charset="0"/>
                <a:cs typeface="Times New Roman" panose="02020603050405020304" pitchFamily="18" charset="0"/>
              </a:rPr>
              <a:t>or</a:t>
            </a:r>
            <a:r>
              <a:rPr lang="fi-FI" sz="19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fi-FI" sz="1900" dirty="0" err="1"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technics</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fi-FI" sz="19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Management and </a:t>
            </a:r>
            <a:r>
              <a:rPr lang="fi-FI" sz="1900" dirty="0" err="1"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support</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a:t>
            </a:r>
            <a:r>
              <a:rPr lang="fi-FI" sz="19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Public, </a:t>
            </a:r>
            <a:r>
              <a:rPr lang="fi-FI" sz="1900" dirty="0" err="1"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Education</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 Health, Media (and </a:t>
            </a:r>
            <a:r>
              <a:rPr lang="fi-FI" sz="1900" dirty="0" err="1"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more</a:t>
            </a:r>
            <a:r>
              <a:rPr lang="fi-FI" sz="1900"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a:t>
            </a:r>
            <a:endParaRPr lang="en-GB" sz="1900" dirty="0" smtClean="0">
              <a:solidFill>
                <a:schemeClr val="tx2"/>
              </a:solidFill>
            </a:endParaRPr>
          </a:p>
          <a:p>
            <a:pPr marL="285750" indent="-285750">
              <a:buFont typeface="Arial" panose="020B0604020202020204" pitchFamily="34" charset="0"/>
              <a:buChar char="•"/>
            </a:pPr>
            <a:r>
              <a:rPr lang="en-GB" dirty="0" smtClean="0"/>
              <a:t>References</a:t>
            </a:r>
            <a:r>
              <a:rPr lang="en-GB" dirty="0"/>
              <a:t>: </a:t>
            </a:r>
            <a:r>
              <a:rPr lang="en-GB" dirty="0" smtClean="0"/>
              <a:t>IBM, Microsoft, VRK/Suomi.fi, YLE, VSSHP / </a:t>
            </a:r>
            <a:r>
              <a:rPr lang="en-GB" dirty="0" err="1" smtClean="0"/>
              <a:t>Auria</a:t>
            </a:r>
            <a:r>
              <a:rPr lang="en-GB" dirty="0" smtClean="0"/>
              <a:t> </a:t>
            </a:r>
            <a:r>
              <a:rPr lang="en-GB" dirty="0" err="1" smtClean="0"/>
              <a:t>Palvelut</a:t>
            </a:r>
            <a:r>
              <a:rPr lang="en-GB" dirty="0" smtClean="0"/>
              <a:t>, SYNLAB</a:t>
            </a:r>
            <a:endParaRPr lang="en-GB" dirty="0"/>
          </a:p>
          <a:p>
            <a:r>
              <a:rPr lang="en-GB" b="1" dirty="0" smtClean="0"/>
              <a:t>Contacts</a:t>
            </a:r>
            <a:r>
              <a:rPr lang="en-GB" dirty="0" smtClean="0"/>
              <a:t>:</a:t>
            </a:r>
          </a:p>
          <a:p>
            <a:pPr>
              <a:spcAft>
                <a:spcPts val="0"/>
              </a:spcAft>
            </a:pPr>
            <a:r>
              <a:rPr lang="en-GB" dirty="0" smtClean="0"/>
              <a:t>Maria Leinonen, Chief Digital Experience Officer</a:t>
            </a:r>
          </a:p>
          <a:p>
            <a:pPr>
              <a:spcAft>
                <a:spcPts val="0"/>
              </a:spcAft>
            </a:pPr>
            <a:r>
              <a:rPr lang="en-GB" dirty="0" smtClean="0"/>
              <a:t>E-mail: maria.leinonen@lingsoft.fi</a:t>
            </a:r>
          </a:p>
          <a:p>
            <a:pPr>
              <a:spcAft>
                <a:spcPts val="0"/>
              </a:spcAft>
            </a:pPr>
            <a:r>
              <a:rPr lang="en-GB" dirty="0" smtClean="0"/>
              <a:t>Phone: +358 40 5465 717</a:t>
            </a:r>
          </a:p>
          <a:p>
            <a:pPr>
              <a:spcAft>
                <a:spcPts val="0"/>
              </a:spcAft>
            </a:pPr>
            <a:r>
              <a:rPr lang="en-GB" dirty="0" smtClean="0"/>
              <a:t>City: Turku, Finland</a:t>
            </a:r>
          </a:p>
          <a:p>
            <a:pPr>
              <a:spcAft>
                <a:spcPts val="0"/>
              </a:spcAft>
            </a:pPr>
            <a:r>
              <a:rPr lang="en-GB" dirty="0" smtClean="0"/>
              <a:t>www.lingsoft.fi</a:t>
            </a:r>
            <a:endParaRPr lang="en-GB" dirty="0"/>
          </a:p>
        </p:txBody>
      </p:sp>
      <p:sp>
        <p:nvSpPr>
          <p:cNvPr id="5" name="Title 4"/>
          <p:cNvSpPr>
            <a:spLocks noGrp="1"/>
          </p:cNvSpPr>
          <p:nvPr>
            <p:ph type="title"/>
          </p:nvPr>
        </p:nvSpPr>
        <p:spPr>
          <a:xfrm>
            <a:off x="804332" y="800102"/>
            <a:ext cx="5660635" cy="1217234"/>
          </a:xfrm>
        </p:spPr>
        <p:txBody>
          <a:bodyPr/>
          <a:lstStyle/>
          <a:p>
            <a:r>
              <a:rPr lang="en-GB" dirty="0" err="1" smtClean="0"/>
              <a:t>Lingsoft</a:t>
            </a:r>
            <a:r>
              <a:rPr lang="en-GB" dirty="0" smtClean="0"/>
              <a:t> Makes </a:t>
            </a:r>
            <a:r>
              <a:rPr lang="en-GB" dirty="0"/>
              <a:t>L</a:t>
            </a:r>
            <a:r>
              <a:rPr lang="en-GB" dirty="0" smtClean="0"/>
              <a:t>anguage Digital – on Every Level</a:t>
            </a:r>
            <a:br>
              <a:rPr lang="en-GB" dirty="0" smtClean="0"/>
            </a:br>
            <a:r>
              <a:rPr lang="en-GB" sz="1600" dirty="0" smtClean="0"/>
              <a:t>De Facto Standard of Language Analysis</a:t>
            </a:r>
            <a:endParaRPr lang="en-GB" sz="1600" dirty="0"/>
          </a:p>
        </p:txBody>
      </p:sp>
      <p:pic>
        <p:nvPicPr>
          <p:cNvPr id="10" name="Kuvan paikkamerkki 9"/>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333" t="7080" r="2768" b="7080"/>
          <a:stretch/>
        </p:blipFill>
        <p:spPr>
          <a:xfrm>
            <a:off x="7226968" y="3357565"/>
            <a:ext cx="4042611" cy="2411412"/>
          </a:xfrm>
        </p:spPr>
      </p:pic>
      <p:pic>
        <p:nvPicPr>
          <p:cNvPr id="1026" name="Picture 2" descr="https://lh6.googleusercontent.com/-gh2ktogF6GBZUewntdCuwhzdUbNYhUSeRkHBbhPHO6wI266nHW6nagEQCIVg07HbCQpG3jqC072aC8_4PADPHjn-VdIJ9hp85-KnVQDEZri6RHW7-ovRwJqjHeNsAE7LK072moYc3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103" y="994611"/>
            <a:ext cx="4956212" cy="182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13</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3" y="2083323"/>
            <a:ext cx="5845120" cy="3974575"/>
          </a:xfrm>
        </p:spPr>
        <p:txBody>
          <a:bodyPr>
            <a:noAutofit/>
          </a:bodyPr>
          <a:lstStyle/>
          <a:p>
            <a:r>
              <a:rPr lang="en-GB" sz="1400" dirty="0" err="1" smtClean="0"/>
              <a:t>Melufoni</a:t>
            </a:r>
            <a:r>
              <a:rPr lang="en-GB" sz="1400" dirty="0" smtClean="0"/>
              <a:t> ® wireless stethoscope – a product example of embedded electronics, radio technology and energy efficient systems - is an excellent tool for fault detection and condition monitoring. </a:t>
            </a:r>
          </a:p>
          <a:p>
            <a:pPr marL="285750" indent="-285750">
              <a:buFont typeface="Arial" panose="020B0604020202020204" pitchFamily="34" charset="0"/>
              <a:buChar char="•"/>
            </a:pPr>
            <a:r>
              <a:rPr lang="en-GB" sz="1400" dirty="0" smtClean="0"/>
              <a:t>Platform(s</a:t>
            </a:r>
            <a:r>
              <a:rPr lang="en-GB" sz="1400" dirty="0"/>
              <a:t>):  Windows/Linux, embedded, </a:t>
            </a:r>
            <a:r>
              <a:rPr lang="en-GB" sz="1400" dirty="0" err="1"/>
              <a:t>MatLab</a:t>
            </a:r>
            <a:r>
              <a:rPr lang="en-GB" sz="1400" dirty="0"/>
              <a:t>, Python, Java, C++</a:t>
            </a:r>
          </a:p>
          <a:p>
            <a:pPr marL="285750" indent="-285750">
              <a:buFont typeface="Arial" panose="020B0604020202020204" pitchFamily="34" charset="0"/>
              <a:buChar char="•"/>
            </a:pPr>
            <a:r>
              <a:rPr lang="en-GB" sz="1400" dirty="0"/>
              <a:t>AI competences: Fundamentals, programming, machine learning, visualization and toolboxes</a:t>
            </a:r>
          </a:p>
          <a:p>
            <a:pPr marL="285750" indent="-285750">
              <a:buFont typeface="Arial" panose="020B0604020202020204" pitchFamily="34" charset="0"/>
              <a:buChar char="•"/>
            </a:pPr>
            <a:r>
              <a:rPr lang="en-GB" sz="1400" dirty="0"/>
              <a:t>Application domain(s):  Science of technics, Industry</a:t>
            </a:r>
          </a:p>
          <a:p>
            <a:pPr marL="285750" indent="-285750">
              <a:buFont typeface="Arial" panose="020B0604020202020204" pitchFamily="34" charset="0"/>
              <a:buChar char="•"/>
            </a:pPr>
            <a:r>
              <a:rPr lang="en-GB" sz="1400" dirty="0"/>
              <a:t>References: e.g.</a:t>
            </a:r>
          </a:p>
          <a:p>
            <a:pPr>
              <a:spcBef>
                <a:spcPts val="800"/>
              </a:spcBef>
            </a:pPr>
            <a:r>
              <a:rPr lang="en-GB" sz="1400" b="1" dirty="0" smtClean="0"/>
              <a:t>Contacts</a:t>
            </a:r>
            <a:r>
              <a:rPr lang="en-GB" sz="1400" dirty="0"/>
              <a:t>:</a:t>
            </a:r>
          </a:p>
          <a:p>
            <a:pPr>
              <a:spcAft>
                <a:spcPts val="0"/>
              </a:spcAft>
            </a:pPr>
            <a:r>
              <a:rPr lang="en-GB" sz="1400" dirty="0"/>
              <a:t>Markku Salmela</a:t>
            </a:r>
          </a:p>
          <a:p>
            <a:pPr>
              <a:spcAft>
                <a:spcPts val="0"/>
              </a:spcAft>
            </a:pPr>
            <a:r>
              <a:rPr lang="en-GB" sz="1400" dirty="0"/>
              <a:t>Markku.Salmela@meluta.fi</a:t>
            </a:r>
          </a:p>
          <a:p>
            <a:pPr>
              <a:spcAft>
                <a:spcPts val="0"/>
              </a:spcAft>
            </a:pPr>
            <a:r>
              <a:rPr lang="en-GB" sz="1400" dirty="0"/>
              <a:t>+358 50 5247438</a:t>
            </a:r>
          </a:p>
          <a:p>
            <a:pPr>
              <a:spcAft>
                <a:spcPts val="0"/>
              </a:spcAft>
            </a:pPr>
            <a:r>
              <a:rPr lang="en-GB" sz="1400" dirty="0" err="1"/>
              <a:t>Hermiankatu</a:t>
            </a:r>
            <a:r>
              <a:rPr lang="en-GB" sz="1400" dirty="0"/>
              <a:t> 12E, Tampere, Finland</a:t>
            </a:r>
          </a:p>
          <a:p>
            <a:pPr>
              <a:spcAft>
                <a:spcPts val="0"/>
              </a:spcAft>
            </a:pPr>
            <a:r>
              <a:rPr lang="en-GB" sz="1400" dirty="0"/>
              <a:t>www.meluta.fi</a:t>
            </a:r>
          </a:p>
        </p:txBody>
      </p:sp>
      <p:sp>
        <p:nvSpPr>
          <p:cNvPr id="5" name="Title 4"/>
          <p:cNvSpPr>
            <a:spLocks noGrp="1"/>
          </p:cNvSpPr>
          <p:nvPr>
            <p:ph type="title"/>
          </p:nvPr>
        </p:nvSpPr>
        <p:spPr>
          <a:xfrm>
            <a:off x="804333" y="800102"/>
            <a:ext cx="5202768" cy="1217234"/>
          </a:xfrm>
        </p:spPr>
        <p:txBody>
          <a:bodyPr/>
          <a:lstStyle/>
          <a:p>
            <a:r>
              <a:rPr lang="en-GB" dirty="0"/>
              <a:t>Acoustic and vibroacoustic applications and sensor solutions for IIOT customers</a:t>
            </a:r>
          </a:p>
        </p:txBody>
      </p:sp>
      <p:pic>
        <p:nvPicPr>
          <p:cNvPr id="7" name="Picture 4">
            <a:extLst>
              <a:ext uri="{FF2B5EF4-FFF2-40B4-BE49-F238E27FC236}">
                <a16:creationId xmlns:a16="http://schemas.microsoft.com/office/drawing/2014/main" id="{4F4ACBA4-F569-47DB-A7EC-15A11AFC3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53987"/>
            <a:ext cx="4878072" cy="60826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Kuva 5">
            <a:extLst>
              <a:ext uri="{FF2B5EF4-FFF2-40B4-BE49-F238E27FC236}">
                <a16:creationId xmlns:a16="http://schemas.microsoft.com/office/drawing/2014/main" id="{48709839-83BE-4E54-A80F-683B7FA585A9}"/>
              </a:ext>
            </a:extLst>
          </p:cNvPr>
          <p:cNvPicPr>
            <a:picLocks noChangeAspect="1"/>
          </p:cNvPicPr>
          <p:nvPr/>
        </p:nvPicPr>
        <p:blipFill>
          <a:blip r:embed="rId3"/>
          <a:stretch>
            <a:fillRect/>
          </a:stretch>
        </p:blipFill>
        <p:spPr>
          <a:xfrm>
            <a:off x="2885450" y="4070610"/>
            <a:ext cx="3855371" cy="1090396"/>
          </a:xfrm>
          <a:prstGeom prst="rect">
            <a:avLst/>
          </a:prstGeom>
        </p:spPr>
      </p:pic>
    </p:spTree>
    <p:extLst>
      <p:ext uri="{BB962C8B-B14F-4D97-AF65-F5344CB8AC3E}">
        <p14:creationId xmlns:p14="http://schemas.microsoft.com/office/powerpoint/2010/main" val="138078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A32E77B-C810-3D4C-A820-81E77C8B5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2451" y="1346653"/>
            <a:ext cx="3982065" cy="2250199"/>
          </a:xfrm>
          <a:prstGeom prst="rect">
            <a:avLst/>
          </a:prstGeom>
        </p:spPr>
      </p:pic>
      <p:sp>
        <p:nvSpPr>
          <p:cNvPr id="2" name="Slide Number Placeholder 1"/>
          <p:cNvSpPr>
            <a:spLocks noGrp="1"/>
          </p:cNvSpPr>
          <p:nvPr>
            <p:ph type="sldNum" sz="quarter" idx="10"/>
          </p:nvPr>
        </p:nvSpPr>
        <p:spPr/>
        <p:txBody>
          <a:bodyPr/>
          <a:lstStyle/>
          <a:p>
            <a:fld id="{01025301-55EE-1443-AD97-51CD8510D59F}" type="slidenum">
              <a:rPr lang="en-GB" smtClean="0"/>
              <a:pPr/>
              <a:t>14</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3" y="2083324"/>
            <a:ext cx="5350578" cy="3857826"/>
          </a:xfrm>
        </p:spPr>
        <p:txBody>
          <a:bodyPr>
            <a:normAutofit fontScale="70000" lnSpcReduction="20000"/>
          </a:bodyPr>
          <a:lstStyle/>
          <a:p>
            <a:r>
              <a:rPr lang="en-GB" dirty="0" err="1"/>
              <a:t>Progda</a:t>
            </a:r>
            <a:r>
              <a:rPr lang="en-GB" dirty="0"/>
              <a:t> has built a platform </a:t>
            </a:r>
            <a:r>
              <a:rPr lang="en-GB"/>
              <a:t>for </a:t>
            </a:r>
            <a:r>
              <a:rPr lang="en-GB" smtClean="0"/>
              <a:t>modelling </a:t>
            </a:r>
            <a:r>
              <a:rPr lang="en-GB" dirty="0"/>
              <a:t>and analysing motion tracked by wearable sensors. The technology can be used to analyse movement in sports, health care, manufacturing and numerous other environments. The first product application built with this technology is the </a:t>
            </a:r>
            <a:r>
              <a:rPr lang="en-GB" dirty="0" err="1"/>
              <a:t>Xampion</a:t>
            </a:r>
            <a:r>
              <a:rPr lang="en-GB" dirty="0"/>
              <a:t> Football Tracking System.</a:t>
            </a:r>
          </a:p>
          <a:p>
            <a:pPr marL="285750" indent="-285750">
              <a:buFont typeface="Arial" panose="020B0604020202020204" pitchFamily="34" charset="0"/>
              <a:buChar char="•"/>
            </a:pPr>
            <a:r>
              <a:rPr lang="en-GB" dirty="0"/>
              <a:t>Platforms: HW, </a:t>
            </a:r>
            <a:r>
              <a:rPr lang="en-GB" dirty="0" smtClean="0"/>
              <a:t>Firmware, C and MS.NET</a:t>
            </a:r>
            <a:endParaRPr lang="en-GB" dirty="0"/>
          </a:p>
          <a:p>
            <a:pPr marL="285750" indent="-285750">
              <a:buFont typeface="Arial" panose="020B0604020202020204" pitchFamily="34" charset="0"/>
              <a:buChar char="•"/>
            </a:pPr>
            <a:r>
              <a:rPr lang="en-GB" dirty="0"/>
              <a:t>AI competences: Statistics, Programming, Data visualisation, Big Data, Data ingestion, data munging</a:t>
            </a:r>
          </a:p>
          <a:p>
            <a:pPr marL="285750" indent="-285750">
              <a:buFont typeface="Arial" panose="020B0604020202020204" pitchFamily="34" charset="0"/>
              <a:buChar char="•"/>
            </a:pPr>
            <a:r>
              <a:rPr lang="en-GB" dirty="0"/>
              <a:t>Application domains: Science or technics / Other services</a:t>
            </a:r>
          </a:p>
          <a:p>
            <a:pPr marL="285750" indent="-285750">
              <a:buFont typeface="Arial" panose="020B0604020202020204" pitchFamily="34" charset="0"/>
              <a:buChar char="•"/>
            </a:pPr>
            <a:r>
              <a:rPr lang="en-GB" dirty="0"/>
              <a:t>References: </a:t>
            </a:r>
            <a:r>
              <a:rPr lang="en-GB" dirty="0" err="1"/>
              <a:t>Xampion</a:t>
            </a:r>
            <a:r>
              <a:rPr lang="en-GB" dirty="0"/>
              <a:t>® Football Tracking System (</a:t>
            </a:r>
            <a:r>
              <a:rPr lang="en-GB" dirty="0" err="1"/>
              <a:t>xampion.com</a:t>
            </a:r>
            <a:r>
              <a:rPr lang="en-GB" dirty="0"/>
              <a:t>)</a:t>
            </a:r>
          </a:p>
          <a:p>
            <a:endParaRPr lang="en-GB" dirty="0"/>
          </a:p>
          <a:p>
            <a:r>
              <a:rPr lang="en-GB" b="1" dirty="0"/>
              <a:t>Contacts</a:t>
            </a:r>
            <a:r>
              <a:rPr lang="en-GB" dirty="0"/>
              <a:t>:</a:t>
            </a:r>
          </a:p>
          <a:p>
            <a:pPr>
              <a:spcAft>
                <a:spcPts val="0"/>
              </a:spcAft>
            </a:pPr>
            <a:r>
              <a:rPr lang="en-GB" dirty="0"/>
              <a:t>Name: Mr. </a:t>
            </a:r>
            <a:r>
              <a:rPr lang="en-GB" dirty="0" err="1"/>
              <a:t>Tero</a:t>
            </a:r>
            <a:r>
              <a:rPr lang="en-GB" dirty="0"/>
              <a:t> </a:t>
            </a:r>
            <a:r>
              <a:rPr lang="en-GB" dirty="0" err="1"/>
              <a:t>Suominen</a:t>
            </a:r>
            <a:r>
              <a:rPr lang="en-GB" dirty="0"/>
              <a:t>, CEO</a:t>
            </a:r>
          </a:p>
          <a:p>
            <a:pPr>
              <a:spcAft>
                <a:spcPts val="0"/>
              </a:spcAft>
            </a:pPr>
            <a:r>
              <a:rPr lang="en-GB" dirty="0"/>
              <a:t>Email: </a:t>
            </a:r>
            <a:r>
              <a:rPr lang="en-GB" dirty="0" err="1"/>
              <a:t>tero.suominen@progda.com</a:t>
            </a:r>
            <a:endParaRPr lang="en-GB" dirty="0"/>
          </a:p>
          <a:p>
            <a:pPr>
              <a:spcAft>
                <a:spcPts val="0"/>
              </a:spcAft>
            </a:pPr>
            <a:r>
              <a:rPr lang="en-GB" dirty="0"/>
              <a:t>Phone: +358 50 482 0827</a:t>
            </a:r>
          </a:p>
          <a:p>
            <a:pPr>
              <a:spcAft>
                <a:spcPts val="0"/>
              </a:spcAft>
            </a:pPr>
            <a:r>
              <a:rPr lang="en-GB" dirty="0"/>
              <a:t>City: </a:t>
            </a:r>
            <a:r>
              <a:rPr lang="en-GB" dirty="0" err="1"/>
              <a:t>Kaarina</a:t>
            </a:r>
            <a:r>
              <a:rPr lang="en-GB" dirty="0"/>
              <a:t>, Finland</a:t>
            </a:r>
          </a:p>
          <a:p>
            <a:pPr>
              <a:spcAft>
                <a:spcPts val="0"/>
              </a:spcAft>
            </a:pPr>
            <a:r>
              <a:rPr lang="en-GB" dirty="0"/>
              <a:t>www: </a:t>
            </a:r>
            <a:r>
              <a:rPr lang="en-GB" dirty="0" err="1"/>
              <a:t>progda.com</a:t>
            </a:r>
            <a:r>
              <a:rPr lang="en-GB" dirty="0"/>
              <a:t> / </a:t>
            </a:r>
            <a:r>
              <a:rPr lang="en-GB" dirty="0" err="1"/>
              <a:t>xampion.com</a:t>
            </a:r>
            <a:endParaRPr lang="en-GB" dirty="0"/>
          </a:p>
        </p:txBody>
      </p:sp>
      <p:sp>
        <p:nvSpPr>
          <p:cNvPr id="5" name="Title 4"/>
          <p:cNvSpPr>
            <a:spLocks noGrp="1"/>
          </p:cNvSpPr>
          <p:nvPr>
            <p:ph type="title"/>
          </p:nvPr>
        </p:nvSpPr>
        <p:spPr>
          <a:xfrm>
            <a:off x="804333" y="800102"/>
            <a:ext cx="5350578" cy="1217234"/>
          </a:xfrm>
        </p:spPr>
        <p:txBody>
          <a:bodyPr/>
          <a:lstStyle/>
          <a:p>
            <a:r>
              <a:rPr lang="en-GB" dirty="0"/>
              <a:t>Multi-purpose motion detection and data analytics for fact-based decision making</a:t>
            </a:r>
          </a:p>
        </p:txBody>
      </p:sp>
      <p:pic>
        <p:nvPicPr>
          <p:cNvPr id="23" name="Picture 22">
            <a:extLst>
              <a:ext uri="{FF2B5EF4-FFF2-40B4-BE49-F238E27FC236}">
                <a16:creationId xmlns:a16="http://schemas.microsoft.com/office/drawing/2014/main" id="{29B3EE18-A15B-0043-A3A8-9C9D3A203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342" y="1346653"/>
            <a:ext cx="2949677" cy="1592826"/>
          </a:xfrm>
          <a:prstGeom prst="rect">
            <a:avLst/>
          </a:prstGeom>
        </p:spPr>
      </p:pic>
      <p:pic>
        <p:nvPicPr>
          <p:cNvPr id="27" name="Picture 26">
            <a:extLst>
              <a:ext uri="{FF2B5EF4-FFF2-40B4-BE49-F238E27FC236}">
                <a16:creationId xmlns:a16="http://schemas.microsoft.com/office/drawing/2014/main" id="{EA69A8D5-A256-CD42-A5BF-DDCAD86C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808" y="3805589"/>
            <a:ext cx="2135561" cy="2135561"/>
          </a:xfrm>
          <a:prstGeom prst="rect">
            <a:avLst/>
          </a:prstGeom>
        </p:spPr>
      </p:pic>
      <p:pic>
        <p:nvPicPr>
          <p:cNvPr id="33" name="Picture 32">
            <a:extLst>
              <a:ext uri="{FF2B5EF4-FFF2-40B4-BE49-F238E27FC236}">
                <a16:creationId xmlns:a16="http://schemas.microsoft.com/office/drawing/2014/main" id="{37139D67-23A6-3D44-B421-D292EAF94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3815" y="3953291"/>
            <a:ext cx="1563608" cy="1815685"/>
          </a:xfrm>
          <a:prstGeom prst="rect">
            <a:avLst/>
          </a:prstGeom>
        </p:spPr>
      </p:pic>
    </p:spTree>
    <p:extLst>
      <p:ext uri="{BB962C8B-B14F-4D97-AF65-F5344CB8AC3E}">
        <p14:creationId xmlns:p14="http://schemas.microsoft.com/office/powerpoint/2010/main" val="29335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Kuvan paikkamerkki 18">
            <a:extLst>
              <a:ext uri="{FF2B5EF4-FFF2-40B4-BE49-F238E27FC236}">
                <a16:creationId xmlns:a16="http://schemas.microsoft.com/office/drawing/2014/main" id="{DA8153F8-51B5-4D8C-B12C-B36F2A51561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467" b="467"/>
          <a:stretch>
            <a:fillRect/>
          </a:stretch>
        </p:blipFill>
        <p:spPr>
          <a:solidFill>
            <a:schemeClr val="bg1"/>
          </a:solidFill>
        </p:spPr>
      </p:pic>
      <p:sp>
        <p:nvSpPr>
          <p:cNvPr id="2" name="Slide Number Placeholder 1"/>
          <p:cNvSpPr>
            <a:spLocks noGrp="1"/>
          </p:cNvSpPr>
          <p:nvPr>
            <p:ph type="sldNum" sz="quarter" idx="10"/>
          </p:nvPr>
        </p:nvSpPr>
        <p:spPr/>
        <p:txBody>
          <a:bodyPr/>
          <a:lstStyle/>
          <a:p>
            <a:fld id="{01025301-55EE-1443-AD97-51CD8510D59F}" type="slidenum">
              <a:rPr lang="en-GB" smtClean="0"/>
              <a:pPr/>
              <a:t>15</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3" y="2083324"/>
            <a:ext cx="5202768" cy="3685652"/>
          </a:xfrm>
        </p:spPr>
        <p:txBody>
          <a:bodyPr>
            <a:normAutofit fontScale="77500" lnSpcReduction="20000"/>
          </a:bodyPr>
          <a:lstStyle/>
          <a:p>
            <a:r>
              <a:rPr lang="en-GB" dirty="0"/>
              <a:t>Easy-to-use automated analytics and visualizations with innovative tacit knowledge integration</a:t>
            </a:r>
          </a:p>
          <a:p>
            <a:pPr marL="285750" indent="-285750">
              <a:buFont typeface="Arial" panose="020B0604020202020204" pitchFamily="34" charset="0"/>
              <a:buChar char="•"/>
            </a:pPr>
            <a:r>
              <a:rPr lang="en-GB" dirty="0"/>
              <a:t>Platform(s): Open source</a:t>
            </a:r>
          </a:p>
          <a:p>
            <a:pPr marL="285750" indent="-285750">
              <a:buFont typeface="Arial" panose="020B0604020202020204" pitchFamily="34" charset="0"/>
              <a:buChar char="•"/>
            </a:pPr>
            <a:r>
              <a:rPr lang="en-GB" dirty="0"/>
              <a:t>AI competences: Statistics, Programming, Machine learning, Data visualisation, Big data</a:t>
            </a:r>
          </a:p>
          <a:p>
            <a:pPr marL="285750" indent="-285750">
              <a:buFont typeface="Arial" panose="020B0604020202020204" pitchFamily="34" charset="0"/>
              <a:buChar char="•"/>
            </a:pPr>
            <a:r>
              <a:rPr lang="en-GB" dirty="0"/>
              <a:t>Application domain(s): Industry (production)</a:t>
            </a:r>
          </a:p>
          <a:p>
            <a:pPr marL="285750" indent="-285750">
              <a:buFont typeface="Arial" panose="020B0604020202020204" pitchFamily="34" charset="0"/>
              <a:buChar char="•"/>
            </a:pPr>
            <a:r>
              <a:rPr lang="en-GB" dirty="0"/>
              <a:t>References: UPM, </a:t>
            </a:r>
            <a:r>
              <a:rPr lang="en-GB" dirty="0" err="1"/>
              <a:t>Stora</a:t>
            </a:r>
            <a:r>
              <a:rPr lang="en-GB" dirty="0"/>
              <a:t> Enso, Mondi, </a:t>
            </a:r>
            <a:r>
              <a:rPr lang="en-GB" dirty="0" err="1"/>
              <a:t>BillerudKorsnäs</a:t>
            </a:r>
            <a:r>
              <a:rPr lang="en-GB" dirty="0"/>
              <a:t>, SSAB, </a:t>
            </a:r>
            <a:r>
              <a:rPr lang="en-GB" dirty="0" err="1"/>
              <a:t>Outokumpu</a:t>
            </a:r>
            <a:r>
              <a:rPr lang="en-GB" dirty="0"/>
              <a:t>, </a:t>
            </a:r>
            <a:r>
              <a:rPr lang="en-GB" dirty="0" err="1"/>
              <a:t>Mirka</a:t>
            </a:r>
            <a:r>
              <a:rPr lang="en-GB" dirty="0"/>
              <a:t>, </a:t>
            </a:r>
            <a:r>
              <a:rPr lang="en-GB" dirty="0" err="1"/>
              <a:t>Teknos</a:t>
            </a:r>
            <a:r>
              <a:rPr lang="en-GB" dirty="0"/>
              <a:t>, </a:t>
            </a:r>
            <a:r>
              <a:rPr lang="en-GB" dirty="0" err="1"/>
              <a:t>Tikkurila</a:t>
            </a:r>
            <a:r>
              <a:rPr lang="en-GB" dirty="0"/>
              <a:t>, </a:t>
            </a:r>
            <a:r>
              <a:rPr lang="en-GB" dirty="0" err="1"/>
              <a:t>Aurubis</a:t>
            </a:r>
            <a:r>
              <a:rPr lang="en-GB" dirty="0"/>
              <a:t>, etc.</a:t>
            </a:r>
          </a:p>
          <a:p>
            <a:endParaRPr lang="en-GB" dirty="0"/>
          </a:p>
          <a:p>
            <a:r>
              <a:rPr lang="en-GB" b="1" dirty="0"/>
              <a:t>Contacts</a:t>
            </a:r>
            <a:r>
              <a:rPr lang="en-GB" dirty="0"/>
              <a:t>:</a:t>
            </a:r>
          </a:p>
          <a:p>
            <a:pPr>
              <a:spcAft>
                <a:spcPts val="0"/>
              </a:spcAft>
            </a:pPr>
            <a:r>
              <a:rPr lang="en-GB" dirty="0"/>
              <a:t>Name	Emil Ackerman</a:t>
            </a:r>
          </a:p>
          <a:p>
            <a:pPr>
              <a:spcAft>
                <a:spcPts val="0"/>
              </a:spcAft>
            </a:pPr>
            <a:r>
              <a:rPr lang="en-GB" dirty="0"/>
              <a:t>E-mail	</a:t>
            </a:r>
            <a:r>
              <a:rPr lang="en-GB" dirty="0">
                <a:hlinkClick r:id="rId3"/>
              </a:rPr>
              <a:t>emil.ackerman@quva.fi</a:t>
            </a:r>
            <a:r>
              <a:rPr lang="en-GB" dirty="0"/>
              <a:t>	</a:t>
            </a:r>
          </a:p>
          <a:p>
            <a:pPr>
              <a:spcAft>
                <a:spcPts val="0"/>
              </a:spcAft>
            </a:pPr>
            <a:r>
              <a:rPr lang="en-GB" dirty="0"/>
              <a:t>Phone	+358 45 2086 816</a:t>
            </a:r>
          </a:p>
          <a:p>
            <a:pPr>
              <a:spcAft>
                <a:spcPts val="0"/>
              </a:spcAft>
            </a:pPr>
            <a:r>
              <a:rPr lang="en-GB" dirty="0"/>
              <a:t>City	Tampere	</a:t>
            </a:r>
          </a:p>
          <a:p>
            <a:pPr>
              <a:spcAft>
                <a:spcPts val="0"/>
              </a:spcAft>
            </a:pPr>
            <a:r>
              <a:rPr lang="en-GB" dirty="0"/>
              <a:t>www	www.quva.fi/en</a:t>
            </a:r>
          </a:p>
        </p:txBody>
      </p:sp>
      <p:sp>
        <p:nvSpPr>
          <p:cNvPr id="5" name="Title 4"/>
          <p:cNvSpPr>
            <a:spLocks noGrp="1"/>
          </p:cNvSpPr>
          <p:nvPr>
            <p:ph type="title"/>
          </p:nvPr>
        </p:nvSpPr>
        <p:spPr>
          <a:xfrm>
            <a:off x="804333" y="800102"/>
            <a:ext cx="5202768" cy="1217234"/>
          </a:xfrm>
        </p:spPr>
        <p:txBody>
          <a:bodyPr/>
          <a:lstStyle/>
          <a:p>
            <a:r>
              <a:rPr lang="en-GB" dirty="0"/>
              <a:t>Quva® Flow – AI enhanced process quality monitoring for keeping things in control</a:t>
            </a:r>
          </a:p>
        </p:txBody>
      </p:sp>
      <p:pic>
        <p:nvPicPr>
          <p:cNvPr id="17" name="Kuvan paikkamerkki 16">
            <a:extLst>
              <a:ext uri="{FF2B5EF4-FFF2-40B4-BE49-F238E27FC236}">
                <a16:creationId xmlns:a16="http://schemas.microsoft.com/office/drawing/2014/main" id="{215C370D-B82F-4A68-B878-D2981FBFFB8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3169" r="3169"/>
          <a:stretch>
            <a:fillRect/>
          </a:stretch>
        </p:blipFill>
        <p:spPr>
          <a:xfrm>
            <a:off x="7083426" y="9427"/>
            <a:ext cx="4305300" cy="3249613"/>
          </a:xfrm>
        </p:spPr>
      </p:pic>
    </p:spTree>
    <p:extLst>
      <p:ext uri="{BB962C8B-B14F-4D97-AF65-F5344CB8AC3E}">
        <p14:creationId xmlns:p14="http://schemas.microsoft.com/office/powerpoint/2010/main" val="1617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16</a:t>
            </a:fld>
            <a:endParaRPr lang="en-GB" dirty="0"/>
          </a:p>
        </p:txBody>
      </p:sp>
      <p:sp>
        <p:nvSpPr>
          <p:cNvPr id="3" name="Footer Placeholder 2"/>
          <p:cNvSpPr>
            <a:spLocks noGrp="1"/>
          </p:cNvSpPr>
          <p:nvPr>
            <p:ph type="ftr" sz="quarter" idx="11"/>
          </p:nvPr>
        </p:nvSpPr>
        <p:spPr/>
        <p:txBody>
          <a:bodyPr/>
          <a:lstStyle/>
          <a:p>
            <a:r>
              <a:rPr lang="fi-FI" dirty="0" smtClean="0"/>
              <a:t>Analytics plus </a:t>
            </a:r>
            <a:r>
              <a:rPr lang="fi-FI" dirty="0" err="1" smtClean="0"/>
              <a:t>company</a:t>
            </a:r>
            <a:endParaRPr lang="en-GB" dirty="0"/>
          </a:p>
        </p:txBody>
      </p:sp>
      <p:sp>
        <p:nvSpPr>
          <p:cNvPr id="4" name="Text Placeholder 3"/>
          <p:cNvSpPr>
            <a:spLocks noGrp="1"/>
          </p:cNvSpPr>
          <p:nvPr>
            <p:ph type="body" sz="quarter" idx="12"/>
          </p:nvPr>
        </p:nvSpPr>
        <p:spPr>
          <a:xfrm>
            <a:off x="804333" y="1737360"/>
            <a:ext cx="5202768" cy="4031616"/>
          </a:xfrm>
        </p:spPr>
        <p:txBody>
          <a:bodyPr>
            <a:noAutofit/>
          </a:bodyPr>
          <a:lstStyle/>
          <a:p>
            <a:r>
              <a:rPr lang="fi-FI" sz="1400" dirty="0" err="1" smtClean="0"/>
              <a:t>Our</a:t>
            </a:r>
            <a:r>
              <a:rPr lang="fi-FI" sz="1400" dirty="0" smtClean="0"/>
              <a:t> </a:t>
            </a:r>
            <a:r>
              <a:rPr lang="fi-FI" sz="1400" dirty="0"/>
              <a:t>team of 20 </a:t>
            </a:r>
            <a:r>
              <a:rPr lang="fi-FI" sz="1400" dirty="0" err="1"/>
              <a:t>PhDs</a:t>
            </a:r>
            <a:r>
              <a:rPr lang="fi-FI" sz="1400" dirty="0"/>
              <a:t> </a:t>
            </a:r>
            <a:r>
              <a:rPr lang="fi-FI" sz="1400" dirty="0" err="1"/>
              <a:t>create</a:t>
            </a:r>
            <a:r>
              <a:rPr lang="fi-FI" sz="1400" dirty="0"/>
              <a:t> </a:t>
            </a:r>
            <a:r>
              <a:rPr lang="en-GB" sz="1400" dirty="0"/>
              <a:t>cutting edge technology and Machine learning, Computer Vision and Natural Language Processing solutions for faster data processing, quick iterations, simple proof-of-concepts and easy deployment with continuous learning and Human-in-the-loop approach. </a:t>
            </a:r>
          </a:p>
          <a:p>
            <a:pPr marL="285750" indent="-285750">
              <a:buFont typeface="Arial" panose="020B0604020202020204" pitchFamily="34" charset="0"/>
              <a:buChar char="•"/>
            </a:pPr>
            <a:r>
              <a:rPr lang="en-GB" sz="1400" b="1" dirty="0" smtClean="0"/>
              <a:t>Platform</a:t>
            </a:r>
            <a:r>
              <a:rPr lang="en-GB" sz="1400" dirty="0" smtClean="0"/>
              <a:t>: </a:t>
            </a:r>
            <a:r>
              <a:rPr lang="en-GB" sz="1400" dirty="0"/>
              <a:t>Platform/Ecosystem </a:t>
            </a:r>
            <a:r>
              <a:rPr lang="en-GB" sz="1400" dirty="0" smtClean="0"/>
              <a:t>agnostic</a:t>
            </a:r>
          </a:p>
          <a:p>
            <a:pPr marL="285750" indent="-285750">
              <a:buFont typeface="Arial" panose="020B0604020202020204" pitchFamily="34" charset="0"/>
              <a:buChar char="•"/>
            </a:pPr>
            <a:r>
              <a:rPr lang="en-GB" sz="1400" b="1" dirty="0" smtClean="0"/>
              <a:t>AI competences</a:t>
            </a:r>
            <a:r>
              <a:rPr lang="en-GB" sz="1400" dirty="0" smtClean="0"/>
              <a:t>: </a:t>
            </a:r>
            <a:r>
              <a:rPr lang="en-GB" sz="1400" dirty="0"/>
              <a:t>Machine Learning, NLP, Computer Vision</a:t>
            </a:r>
          </a:p>
          <a:p>
            <a:pPr marL="285750" indent="-285750">
              <a:buFont typeface="Arial" panose="020B0604020202020204" pitchFamily="34" charset="0"/>
              <a:buChar char="•"/>
            </a:pPr>
            <a:r>
              <a:rPr lang="en-GB" sz="1400" b="1" dirty="0" smtClean="0"/>
              <a:t>Application domains</a:t>
            </a:r>
            <a:r>
              <a:rPr lang="en-GB" sz="1400" dirty="0" smtClean="0"/>
              <a:t>:  Central </a:t>
            </a:r>
            <a:r>
              <a:rPr lang="en-GB" sz="1400" dirty="0"/>
              <a:t>banks, Retail and consumer services, Private financial institutions, Recruitment &amp; HR, Advertising &amp; Media,  Infrastructure &amp; Energy, Legal industry, Production &amp; Manufacturing, Airlines and Maritime.</a:t>
            </a:r>
          </a:p>
          <a:p>
            <a:pPr marL="285750" indent="-285750">
              <a:buFont typeface="Arial" panose="020B0604020202020204" pitchFamily="34" charset="0"/>
              <a:buChar char="•"/>
            </a:pPr>
            <a:r>
              <a:rPr lang="en-GB" sz="1400" b="1" dirty="0" smtClean="0"/>
              <a:t>References</a:t>
            </a:r>
            <a:r>
              <a:rPr lang="en-GB" sz="1400" dirty="0" smtClean="0"/>
              <a:t>: Undisclosed</a:t>
            </a:r>
          </a:p>
          <a:p>
            <a:r>
              <a:rPr lang="en-GB" sz="1400" b="1" dirty="0" smtClean="0"/>
              <a:t>Contact</a:t>
            </a:r>
            <a:r>
              <a:rPr lang="en-GB" sz="1400" dirty="0" smtClean="0"/>
              <a:t>:</a:t>
            </a:r>
          </a:p>
          <a:p>
            <a:pPr>
              <a:spcAft>
                <a:spcPts val="0"/>
              </a:spcAft>
            </a:pPr>
            <a:r>
              <a:rPr lang="en-GB" sz="1400" dirty="0" smtClean="0"/>
              <a:t>Ville </a:t>
            </a:r>
            <a:r>
              <a:rPr lang="en-GB" sz="1400" dirty="0"/>
              <a:t>Hulkko, CCO, </a:t>
            </a:r>
            <a:r>
              <a:rPr lang="en-GB" sz="1400" dirty="0" smtClean="0">
                <a:hlinkClick r:id="rId2"/>
              </a:rPr>
              <a:t>ville@silo.ai</a:t>
            </a:r>
            <a:r>
              <a:rPr lang="en-GB" sz="1400" dirty="0" smtClean="0"/>
              <a:t>, +</a:t>
            </a:r>
            <a:r>
              <a:rPr lang="en-GB" sz="1400" dirty="0"/>
              <a:t>358</a:t>
            </a:r>
            <a:r>
              <a:rPr lang="fi-FI" sz="1400" dirty="0">
                <a:solidFill>
                  <a:schemeClr val="tx2"/>
                </a:solidFill>
                <a:latin typeface="arial" panose="020B0604020202020204" pitchFamily="34" charset="0"/>
              </a:rPr>
              <a:t>40 7700010</a:t>
            </a:r>
            <a:endParaRPr lang="en-GB" sz="1400" dirty="0">
              <a:solidFill>
                <a:schemeClr val="tx2"/>
              </a:solidFill>
            </a:endParaRPr>
          </a:p>
          <a:p>
            <a:pPr>
              <a:spcAft>
                <a:spcPts val="0"/>
              </a:spcAft>
            </a:pPr>
            <a:r>
              <a:rPr lang="en-GB" sz="1400" dirty="0" smtClean="0"/>
              <a:t>Helsinki</a:t>
            </a:r>
            <a:r>
              <a:rPr lang="en-GB" sz="1400" dirty="0"/>
              <a:t>, Finland	</a:t>
            </a:r>
          </a:p>
          <a:p>
            <a:pPr>
              <a:spcAft>
                <a:spcPts val="0"/>
              </a:spcAft>
            </a:pPr>
            <a:r>
              <a:rPr lang="en-GB" sz="1400" dirty="0" smtClean="0">
                <a:hlinkClick r:id="rId3"/>
              </a:rPr>
              <a:t>https</a:t>
            </a:r>
            <a:r>
              <a:rPr lang="en-GB" sz="1400" dirty="0">
                <a:hlinkClick r:id="rId3"/>
              </a:rPr>
              <a:t>://silo.ai</a:t>
            </a:r>
            <a:endParaRPr lang="en-GB" sz="1400" dirty="0"/>
          </a:p>
        </p:txBody>
      </p:sp>
      <p:sp>
        <p:nvSpPr>
          <p:cNvPr id="5" name="Title 4"/>
          <p:cNvSpPr>
            <a:spLocks noGrp="1"/>
          </p:cNvSpPr>
          <p:nvPr>
            <p:ph type="title"/>
          </p:nvPr>
        </p:nvSpPr>
        <p:spPr>
          <a:xfrm>
            <a:off x="804333" y="800102"/>
            <a:ext cx="5202768" cy="1217234"/>
          </a:xfrm>
        </p:spPr>
        <p:txBody>
          <a:bodyPr/>
          <a:lstStyle/>
          <a:p>
            <a:r>
              <a:rPr lang="en-GB" dirty="0" smtClean="0"/>
              <a:t>Private AI lab building AI for people as a service</a:t>
            </a:r>
            <a:endParaRPr lang="en-GB" dirty="0"/>
          </a:p>
        </p:txBody>
      </p:sp>
      <p:pic>
        <p:nvPicPr>
          <p:cNvPr id="11" name="Picture Placeholder 10"/>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6832" b="721"/>
          <a:stretch/>
        </p:blipFill>
        <p:spPr>
          <a:xfrm>
            <a:off x="7083426" y="0"/>
            <a:ext cx="4305300" cy="3899324"/>
          </a:xfrm>
          <a:solidFill>
            <a:schemeClr val="bg1"/>
          </a:solidFill>
        </p:spPr>
      </p:pic>
      <p:pic>
        <p:nvPicPr>
          <p:cNvPr id="13" name="Picture Placeholder 12"/>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7083425" y="4051760"/>
            <a:ext cx="4305300" cy="2180729"/>
          </a:xfrm>
          <a:solidFill>
            <a:schemeClr val="bg1"/>
          </a:solidFill>
        </p:spPr>
      </p:pic>
    </p:spTree>
    <p:extLst>
      <p:ext uri="{BB962C8B-B14F-4D97-AF65-F5344CB8AC3E}">
        <p14:creationId xmlns:p14="http://schemas.microsoft.com/office/powerpoint/2010/main" val="16662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15AFF9B9-323F-4991-B325-06D1B4A87603}"/>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2738" r="12738"/>
          <a:stretch>
            <a:fillRect/>
          </a:stretch>
        </p:blipFill>
        <p:spPr>
          <a:xfrm>
            <a:off x="5968189" y="-238892"/>
            <a:ext cx="6602986" cy="4983892"/>
          </a:xfrm>
        </p:spPr>
      </p:pic>
      <p:sp>
        <p:nvSpPr>
          <p:cNvPr id="2" name="Slide Number Placeholder 1"/>
          <p:cNvSpPr>
            <a:spLocks noGrp="1"/>
          </p:cNvSpPr>
          <p:nvPr>
            <p:ph type="sldNum" sz="quarter" idx="10"/>
          </p:nvPr>
        </p:nvSpPr>
        <p:spPr>
          <a:xfrm>
            <a:off x="11027997" y="6384925"/>
            <a:ext cx="360728" cy="475200"/>
          </a:xfrm>
        </p:spPr>
        <p:txBody>
          <a:bodyPr/>
          <a:lstStyle/>
          <a:p>
            <a:fld id="{01025301-55EE-1443-AD97-51CD8510D59F}" type="slidenum">
              <a:rPr lang="en-GB" smtClean="0"/>
              <a:pPr/>
              <a:t>17</a:t>
            </a:fld>
            <a:endParaRPr lang="en-GB" dirty="0"/>
          </a:p>
        </p:txBody>
      </p:sp>
      <p:sp>
        <p:nvSpPr>
          <p:cNvPr id="4" name="Text Placeholder 3"/>
          <p:cNvSpPr>
            <a:spLocks noGrp="1"/>
          </p:cNvSpPr>
          <p:nvPr>
            <p:ph type="body" sz="quarter" idx="12"/>
          </p:nvPr>
        </p:nvSpPr>
        <p:spPr>
          <a:xfrm>
            <a:off x="804333" y="2083324"/>
            <a:ext cx="5202768" cy="4174602"/>
          </a:xfrm>
        </p:spPr>
        <p:txBody>
          <a:bodyPr>
            <a:normAutofit fontScale="92500" lnSpcReduction="10000"/>
          </a:bodyPr>
          <a:lstStyle/>
          <a:p>
            <a:r>
              <a:rPr lang="en-GB" sz="1600" dirty="0"/>
              <a:t>SSF provides machine learning and computer vision development:</a:t>
            </a:r>
          </a:p>
          <a:p>
            <a:pPr marL="285750" indent="-285750">
              <a:buFont typeface="Arial" panose="020B0604020202020204" pitchFamily="34" charset="0"/>
              <a:buChar char="•"/>
            </a:pPr>
            <a:r>
              <a:rPr lang="en-GB" sz="1600" dirty="0"/>
              <a:t>Platform(s): TensorFlow, </a:t>
            </a:r>
            <a:r>
              <a:rPr lang="en-GB" sz="1600" dirty="0" err="1"/>
              <a:t>Keras</a:t>
            </a:r>
            <a:r>
              <a:rPr lang="en-GB" sz="1600" dirty="0"/>
              <a:t>, Python ecosystem </a:t>
            </a:r>
          </a:p>
          <a:p>
            <a:pPr marL="285750" indent="-285750">
              <a:buFont typeface="Arial" panose="020B0604020202020204" pitchFamily="34" charset="0"/>
              <a:buChar char="•"/>
            </a:pPr>
            <a:r>
              <a:rPr lang="en-GB" sz="1600" dirty="0"/>
              <a:t>AI competences: Machine learning, computer vision, programming (especially embedded)</a:t>
            </a:r>
          </a:p>
          <a:p>
            <a:pPr marL="285750" indent="-285750">
              <a:buFont typeface="Arial" panose="020B0604020202020204" pitchFamily="34" charset="0"/>
              <a:buChar char="•"/>
            </a:pPr>
            <a:r>
              <a:rPr lang="en-GB" sz="1600" dirty="0"/>
              <a:t>Application domain(s):  Industry</a:t>
            </a:r>
          </a:p>
          <a:p>
            <a:pPr marL="285750" indent="-285750">
              <a:buFont typeface="Arial" panose="020B0604020202020204" pitchFamily="34" charset="0"/>
              <a:buChar char="•"/>
            </a:pPr>
            <a:r>
              <a:rPr lang="en-GB" sz="1600" dirty="0"/>
              <a:t>References: SSF has references from production, medical devices and aerospace industry. Contact for further details.</a:t>
            </a:r>
          </a:p>
          <a:p>
            <a:r>
              <a:rPr lang="en-GB" sz="1600" b="1" dirty="0"/>
              <a:t>Contacts</a:t>
            </a:r>
            <a:r>
              <a:rPr lang="en-GB" sz="1600" dirty="0"/>
              <a:t>:</a:t>
            </a:r>
          </a:p>
          <a:p>
            <a:pPr>
              <a:spcAft>
                <a:spcPts val="0"/>
              </a:spcAft>
            </a:pPr>
            <a:r>
              <a:rPr lang="en-GB" sz="1600" dirty="0"/>
              <a:t>Jaakko Hujanen</a:t>
            </a:r>
          </a:p>
          <a:p>
            <a:pPr>
              <a:spcAft>
                <a:spcPts val="0"/>
              </a:spcAft>
            </a:pPr>
            <a:r>
              <a:rPr lang="en-GB" sz="1600" dirty="0"/>
              <a:t>jaakko.hujanen@ssf.fi</a:t>
            </a:r>
          </a:p>
          <a:p>
            <a:pPr>
              <a:spcAft>
                <a:spcPts val="0"/>
              </a:spcAft>
            </a:pPr>
            <a:r>
              <a:rPr lang="en-GB" sz="1600" dirty="0"/>
              <a:t>+358 50 3848842</a:t>
            </a:r>
          </a:p>
          <a:p>
            <a:pPr>
              <a:spcAft>
                <a:spcPts val="0"/>
              </a:spcAft>
            </a:pPr>
            <a:r>
              <a:rPr lang="en-GB" sz="1600" dirty="0"/>
              <a:t>Espoo</a:t>
            </a:r>
          </a:p>
          <a:p>
            <a:pPr>
              <a:spcAft>
                <a:spcPts val="0"/>
              </a:spcAft>
            </a:pPr>
            <a:r>
              <a:rPr lang="en-GB" sz="1600" dirty="0">
                <a:hlinkClick r:id="rId3"/>
              </a:rPr>
              <a:t>www.ssf.fi</a:t>
            </a:r>
            <a:endParaRPr lang="en-GB" sz="1600" dirty="0"/>
          </a:p>
        </p:txBody>
      </p:sp>
      <p:sp>
        <p:nvSpPr>
          <p:cNvPr id="5" name="Title 4"/>
          <p:cNvSpPr>
            <a:spLocks noGrp="1"/>
          </p:cNvSpPr>
          <p:nvPr>
            <p:ph type="title"/>
          </p:nvPr>
        </p:nvSpPr>
        <p:spPr>
          <a:xfrm>
            <a:off x="804333" y="800102"/>
            <a:ext cx="5202768" cy="1217234"/>
          </a:xfrm>
        </p:spPr>
        <p:txBody>
          <a:bodyPr/>
          <a:lstStyle/>
          <a:p>
            <a:r>
              <a:rPr lang="en-GB" dirty="0" smtClean="0"/>
              <a:t>Machine </a:t>
            </a:r>
            <a:r>
              <a:rPr lang="en-GB" dirty="0"/>
              <a:t>Learning and Computer Vision in </a:t>
            </a:r>
            <a:r>
              <a:rPr lang="en-GB" dirty="0" smtClean="0"/>
              <a:t/>
            </a:r>
            <a:br>
              <a:rPr lang="en-GB" dirty="0" smtClean="0"/>
            </a:br>
            <a:r>
              <a:rPr lang="en-GB" dirty="0" smtClean="0"/>
              <a:t>Industrial </a:t>
            </a:r>
            <a:r>
              <a:rPr lang="en-GB" dirty="0"/>
              <a:t>Setting</a:t>
            </a:r>
          </a:p>
        </p:txBody>
      </p:sp>
      <p:pic>
        <p:nvPicPr>
          <p:cNvPr id="11" name="Picture Placeholder 10">
            <a:extLst>
              <a:ext uri="{FF2B5EF4-FFF2-40B4-BE49-F238E27FC236}">
                <a16:creationId xmlns:a16="http://schemas.microsoft.com/office/drawing/2014/main" id="{08EA71D6-9357-4149-8996-A6C742263365}"/>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8947" b="8947"/>
          <a:stretch>
            <a:fillRect/>
          </a:stretch>
        </p:blipFill>
        <p:spPr>
          <a:xfrm>
            <a:off x="7117032" y="3740846"/>
            <a:ext cx="4305300" cy="2411412"/>
          </a:xfrm>
          <a:noFill/>
        </p:spPr>
      </p:pic>
      <p:sp>
        <p:nvSpPr>
          <p:cNvPr id="8" name="Footer Placeholder 2"/>
          <p:cNvSpPr txBox="1">
            <a:spLocks/>
          </p:cNvSpPr>
          <p:nvPr/>
        </p:nvSpPr>
        <p:spPr>
          <a:xfrm>
            <a:off x="9029700" y="6384925"/>
            <a:ext cx="2030712" cy="475200"/>
          </a:xfrm>
          <a:prstGeom prst="rect">
            <a:avLst/>
          </a:prstGeom>
        </p:spPr>
        <p:txBody>
          <a:bodyPr vert="horz" lIns="0" tIns="0" rIns="0" bIns="0" rtlCol="0" anchor="t" anchorCtr="0"/>
          <a:lstStyle>
            <a:defPPr>
              <a:defRPr lang="fi-FI"/>
            </a:defPPr>
            <a:lvl1pPr marL="0" algn="r" defTabSz="914400" rtl="0" eaLnBrk="1" latinLnBrk="0" hangingPunct="1">
              <a:defRPr sz="10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smtClean="0"/>
              <a:t>Analytics plus </a:t>
            </a:r>
            <a:r>
              <a:rPr lang="fi-FI" dirty="0" err="1" smtClean="0"/>
              <a:t>company</a:t>
            </a:r>
            <a:endParaRPr lang="en-GB" dirty="0"/>
          </a:p>
        </p:txBody>
      </p:sp>
    </p:spTree>
    <p:extLst>
      <p:ext uri="{BB962C8B-B14F-4D97-AF65-F5344CB8AC3E}">
        <p14:creationId xmlns:p14="http://schemas.microsoft.com/office/powerpoint/2010/main" val="36081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18</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3" y="2083324"/>
            <a:ext cx="5202768" cy="4105720"/>
          </a:xfrm>
        </p:spPr>
        <p:txBody>
          <a:bodyPr>
            <a:noAutofit/>
          </a:bodyPr>
          <a:lstStyle/>
          <a:p>
            <a:pPr>
              <a:lnSpc>
                <a:spcPct val="120000"/>
              </a:lnSpc>
              <a:spcAft>
                <a:spcPts val="600"/>
              </a:spcAft>
            </a:pPr>
            <a:r>
              <a:rPr lang="en-US" sz="1400" dirty="0"/>
              <a:t>We help customers to utilize data for improving their business</a:t>
            </a:r>
            <a:endParaRPr lang="en-GB" sz="1400" dirty="0"/>
          </a:p>
          <a:p>
            <a:pPr marL="285750" indent="-285750">
              <a:lnSpc>
                <a:spcPct val="120000"/>
              </a:lnSpc>
              <a:spcAft>
                <a:spcPts val="600"/>
              </a:spcAft>
              <a:buFont typeface="Arial" panose="020B0604020202020204" pitchFamily="34" charset="0"/>
              <a:buChar char="•"/>
            </a:pPr>
            <a:r>
              <a:rPr lang="en-GB" sz="1400" dirty="0"/>
              <a:t>Platform(s): Microsoft Azure and open source key libraries</a:t>
            </a:r>
          </a:p>
          <a:p>
            <a:pPr marL="285750" indent="-285750">
              <a:lnSpc>
                <a:spcPct val="120000"/>
              </a:lnSpc>
              <a:spcAft>
                <a:spcPts val="600"/>
              </a:spcAft>
              <a:buFont typeface="Arial" panose="020B0604020202020204" pitchFamily="34" charset="0"/>
              <a:buChar char="•"/>
            </a:pPr>
            <a:r>
              <a:rPr lang="en-GB" sz="1400" dirty="0"/>
              <a:t>AI competences: Fundamentals, Statistics, Programming, Machine learning, Text mining and NLP, Data visualisation, Big data, Data ingestion</a:t>
            </a:r>
          </a:p>
          <a:p>
            <a:pPr marL="285750" indent="-285750">
              <a:lnSpc>
                <a:spcPct val="120000"/>
              </a:lnSpc>
              <a:spcAft>
                <a:spcPts val="600"/>
              </a:spcAft>
              <a:buFont typeface="Arial" panose="020B0604020202020204" pitchFamily="34" charset="0"/>
              <a:buChar char="•"/>
            </a:pPr>
            <a:r>
              <a:rPr lang="en-GB" sz="1400" dirty="0"/>
              <a:t>Application domain(s):  Industry, Energy, Water and waste, Logistics, ICT, Management and support, Public, Education</a:t>
            </a:r>
          </a:p>
          <a:p>
            <a:pPr marL="285750" indent="-285750">
              <a:lnSpc>
                <a:spcPct val="120000"/>
              </a:lnSpc>
              <a:spcAft>
                <a:spcPts val="600"/>
              </a:spcAft>
              <a:buFont typeface="Arial" panose="020B0604020202020204" pitchFamily="34" charset="0"/>
              <a:buChar char="•"/>
            </a:pPr>
            <a:r>
              <a:rPr lang="en-GB" sz="1400" dirty="0"/>
              <a:t>References: Several private and public sector customers</a:t>
            </a:r>
          </a:p>
          <a:p>
            <a:pPr>
              <a:lnSpc>
                <a:spcPct val="120000"/>
              </a:lnSpc>
              <a:spcAft>
                <a:spcPts val="600"/>
              </a:spcAft>
            </a:pPr>
            <a:endParaRPr lang="en-GB" sz="600" dirty="0"/>
          </a:p>
          <a:p>
            <a:pPr>
              <a:lnSpc>
                <a:spcPct val="100000"/>
              </a:lnSpc>
              <a:spcAft>
                <a:spcPts val="600"/>
              </a:spcAft>
            </a:pPr>
            <a:r>
              <a:rPr lang="en-GB" sz="1400" b="1" dirty="0"/>
              <a:t>Contacts</a:t>
            </a:r>
            <a:r>
              <a:rPr lang="en-GB" sz="1400" dirty="0"/>
              <a:t>:</a:t>
            </a:r>
          </a:p>
          <a:p>
            <a:pPr>
              <a:lnSpc>
                <a:spcPct val="120000"/>
              </a:lnSpc>
              <a:spcAft>
                <a:spcPts val="0"/>
              </a:spcAft>
            </a:pPr>
            <a:r>
              <a:rPr lang="en-GB" sz="1100" dirty="0"/>
              <a:t>Ari Karppinen</a:t>
            </a:r>
          </a:p>
          <a:p>
            <a:pPr>
              <a:lnSpc>
                <a:spcPct val="120000"/>
              </a:lnSpc>
              <a:spcAft>
                <a:spcPts val="0"/>
              </a:spcAft>
            </a:pPr>
            <a:r>
              <a:rPr lang="en-US" sz="1100" dirty="0"/>
              <a:t>ari.t.karppinen@steamlane.com</a:t>
            </a:r>
            <a:endParaRPr lang="en-GB" sz="1100" dirty="0"/>
          </a:p>
          <a:p>
            <a:pPr>
              <a:lnSpc>
                <a:spcPct val="120000"/>
              </a:lnSpc>
              <a:spcAft>
                <a:spcPts val="0"/>
              </a:spcAft>
            </a:pPr>
            <a:r>
              <a:rPr lang="en-US" sz="1100" dirty="0"/>
              <a:t>+358 50 5410775</a:t>
            </a:r>
            <a:endParaRPr lang="en-GB" sz="1100" dirty="0"/>
          </a:p>
          <a:p>
            <a:pPr>
              <a:lnSpc>
                <a:spcPct val="120000"/>
              </a:lnSpc>
              <a:spcAft>
                <a:spcPts val="0"/>
              </a:spcAft>
            </a:pPr>
            <a:r>
              <a:rPr lang="en-GB" sz="1100" dirty="0"/>
              <a:t>Tampere</a:t>
            </a:r>
          </a:p>
          <a:p>
            <a:pPr>
              <a:lnSpc>
                <a:spcPct val="120000"/>
              </a:lnSpc>
              <a:spcAft>
                <a:spcPts val="0"/>
              </a:spcAft>
            </a:pPr>
            <a:r>
              <a:rPr lang="en-US" sz="1100" dirty="0"/>
              <a:t>www.steamlane.com</a:t>
            </a:r>
            <a:endParaRPr lang="en-GB" sz="1100" dirty="0"/>
          </a:p>
        </p:txBody>
      </p:sp>
      <p:sp>
        <p:nvSpPr>
          <p:cNvPr id="5" name="Title 4"/>
          <p:cNvSpPr>
            <a:spLocks noGrp="1"/>
          </p:cNvSpPr>
          <p:nvPr>
            <p:ph type="title"/>
          </p:nvPr>
        </p:nvSpPr>
        <p:spPr>
          <a:xfrm>
            <a:off x="804333" y="800102"/>
            <a:ext cx="5202768" cy="1217234"/>
          </a:xfrm>
        </p:spPr>
        <p:txBody>
          <a:bodyPr/>
          <a:lstStyle/>
          <a:p>
            <a:r>
              <a:rPr lang="en-GB" dirty="0"/>
              <a:t>Steamlane data analytics and </a:t>
            </a:r>
            <a:br>
              <a:rPr lang="en-GB" dirty="0"/>
            </a:br>
            <a:r>
              <a:rPr lang="en-GB" dirty="0"/>
              <a:t>cloud solutions </a:t>
            </a:r>
            <a:r>
              <a:rPr lang="en-GB"/>
              <a:t>for IoT </a:t>
            </a:r>
            <a:r>
              <a:rPr lang="en-GB" dirty="0"/>
              <a:t>and digitalization projects</a:t>
            </a:r>
          </a:p>
        </p:txBody>
      </p:sp>
      <p:pic>
        <p:nvPicPr>
          <p:cNvPr id="20" name="Picture 19" descr="A picture containing object&#10;&#10;Description generated with high confidence">
            <a:extLst>
              <a:ext uri="{FF2B5EF4-FFF2-40B4-BE49-F238E27FC236}">
                <a16:creationId xmlns:a16="http://schemas.microsoft.com/office/drawing/2014/main" id="{C4B53E9D-EA08-4F46-A85F-9D96C6988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608" y="4711449"/>
            <a:ext cx="4412186" cy="1452344"/>
          </a:xfrm>
          <a:prstGeom prst="rect">
            <a:avLst/>
          </a:prstGeom>
        </p:spPr>
      </p:pic>
      <p:pic>
        <p:nvPicPr>
          <p:cNvPr id="27" name="Picture 26">
            <a:extLst>
              <a:ext uri="{FF2B5EF4-FFF2-40B4-BE49-F238E27FC236}">
                <a16:creationId xmlns:a16="http://schemas.microsoft.com/office/drawing/2014/main" id="{68D25501-5215-495F-9B65-4F7FED45CD3A}"/>
              </a:ext>
            </a:extLst>
          </p:cNvPr>
          <p:cNvPicPr>
            <a:picLocks noChangeAspect="1"/>
          </p:cNvPicPr>
          <p:nvPr/>
        </p:nvPicPr>
        <p:blipFill>
          <a:blip r:embed="rId3"/>
          <a:stretch>
            <a:fillRect/>
          </a:stretch>
        </p:blipFill>
        <p:spPr>
          <a:xfrm>
            <a:off x="6631448" y="937309"/>
            <a:ext cx="3600400" cy="2025225"/>
          </a:xfrm>
          <a:prstGeom prst="rect">
            <a:avLst/>
          </a:prstGeom>
          <a:ln>
            <a:noFill/>
          </a:ln>
          <a:effectLst>
            <a:outerShdw blurRad="50800" dist="38100" dir="13500000" algn="br" rotWithShape="0">
              <a:prstClr val="black">
                <a:alpha val="40000"/>
              </a:prstClr>
            </a:outerShdw>
          </a:effectLst>
        </p:spPr>
      </p:pic>
      <p:pic>
        <p:nvPicPr>
          <p:cNvPr id="42" name="Picture 41">
            <a:extLst>
              <a:ext uri="{FF2B5EF4-FFF2-40B4-BE49-F238E27FC236}">
                <a16:creationId xmlns:a16="http://schemas.microsoft.com/office/drawing/2014/main" id="{345C27B2-AFBC-4603-9FD4-C0F9976675EB}"/>
              </a:ext>
            </a:extLst>
          </p:cNvPr>
          <p:cNvPicPr>
            <a:picLocks noChangeAspect="1"/>
          </p:cNvPicPr>
          <p:nvPr/>
        </p:nvPicPr>
        <p:blipFill>
          <a:blip r:embed="rId4"/>
          <a:stretch>
            <a:fillRect/>
          </a:stretch>
        </p:blipFill>
        <p:spPr>
          <a:xfrm>
            <a:off x="7367177" y="1550151"/>
            <a:ext cx="3603048" cy="1969179"/>
          </a:xfrm>
          <a:prstGeom prst="rect">
            <a:avLst/>
          </a:prstGeom>
          <a:effectLst>
            <a:outerShdw blurRad="50800" dist="38100" dir="13500000" algn="br" rotWithShape="0">
              <a:prstClr val="black">
                <a:alpha val="40000"/>
              </a:prstClr>
            </a:outerShdw>
          </a:effectLst>
        </p:spPr>
      </p:pic>
      <p:pic>
        <p:nvPicPr>
          <p:cNvPr id="32" name="Picture 31" descr="A screenshot of a computer&#10;&#10;Description generated with very high confidence">
            <a:extLst>
              <a:ext uri="{FF2B5EF4-FFF2-40B4-BE49-F238E27FC236}">
                <a16:creationId xmlns:a16="http://schemas.microsoft.com/office/drawing/2014/main" id="{35607B08-7F88-4624-8C9B-61C848313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4961" y="2194944"/>
            <a:ext cx="3295211" cy="205858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316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19</a:t>
            </a:fld>
            <a:endParaRPr lang="en-GB" dirty="0"/>
          </a:p>
        </p:txBody>
      </p:sp>
      <p:sp>
        <p:nvSpPr>
          <p:cNvPr id="3" name="Footer Placeholder 2"/>
          <p:cNvSpPr>
            <a:spLocks noGrp="1"/>
          </p:cNvSpPr>
          <p:nvPr>
            <p:ph type="ftr" sz="quarter" idx="11"/>
          </p:nvPr>
        </p:nvSpPr>
        <p:spPr/>
        <p:txBody>
          <a:bodyPr/>
          <a:lstStyle/>
          <a:p>
            <a:r>
              <a:rPr lang="fi-FI" dirty="0" smtClean="0"/>
              <a:t>Analytics plus </a:t>
            </a:r>
            <a:r>
              <a:rPr lang="fi-FI" dirty="0" err="1" smtClean="0"/>
              <a:t>company</a:t>
            </a:r>
            <a:endParaRPr lang="en-GB" dirty="0"/>
          </a:p>
        </p:txBody>
      </p:sp>
      <p:sp>
        <p:nvSpPr>
          <p:cNvPr id="4" name="Text Placeholder 3"/>
          <p:cNvSpPr>
            <a:spLocks noGrp="1"/>
          </p:cNvSpPr>
          <p:nvPr>
            <p:ph type="body" sz="quarter" idx="12"/>
          </p:nvPr>
        </p:nvSpPr>
        <p:spPr>
          <a:xfrm>
            <a:off x="783913" y="2083325"/>
            <a:ext cx="5202768" cy="3685652"/>
          </a:xfrm>
        </p:spPr>
        <p:txBody>
          <a:bodyPr>
            <a:normAutofit fontScale="62500" lnSpcReduction="20000"/>
          </a:bodyPr>
          <a:lstStyle/>
          <a:p>
            <a:r>
              <a:rPr lang="en-US" sz="1900" dirty="0" smtClean="0"/>
              <a:t>Top </a:t>
            </a:r>
            <a:r>
              <a:rPr lang="en-US" sz="1900" dirty="0"/>
              <a:t>Data Science is a Finnish data science company focusing on AI powered Computer Vision and Deep Learning solutions, technologies and development services. The company is working and partnering with several corporate customers in technology, healthcare and </a:t>
            </a:r>
            <a:r>
              <a:rPr lang="en-US" sz="1900" dirty="0" err="1" smtClean="0"/>
              <a:t>IIoT</a:t>
            </a:r>
            <a:r>
              <a:rPr lang="en-US" sz="1900" dirty="0" smtClean="0"/>
              <a:t>.</a:t>
            </a:r>
            <a:endParaRPr lang="en-GB" sz="1900" dirty="0" smtClean="0"/>
          </a:p>
          <a:p>
            <a:pPr marL="285750" indent="-285750">
              <a:buFont typeface="Arial" panose="020B0604020202020204" pitchFamily="34" charset="0"/>
              <a:buChar char="•"/>
            </a:pPr>
            <a:r>
              <a:rPr lang="en-GB" sz="1900" dirty="0" smtClean="0"/>
              <a:t>Platform(s): Our solutions are based on major open-source technologies, Python. </a:t>
            </a:r>
          </a:p>
          <a:p>
            <a:pPr marL="285750" indent="-285750">
              <a:buFont typeface="Arial" panose="020B0604020202020204" pitchFamily="34" charset="0"/>
              <a:buChar char="•"/>
            </a:pPr>
            <a:r>
              <a:rPr lang="en-GB" sz="1900" dirty="0" smtClean="0"/>
              <a:t>AI competences: Deep learning, Machine Learning, Computer Vision</a:t>
            </a:r>
          </a:p>
          <a:p>
            <a:pPr marL="285750" indent="-285750">
              <a:buFont typeface="Arial" panose="020B0604020202020204" pitchFamily="34" charset="0"/>
              <a:buChar char="•"/>
            </a:pPr>
            <a:r>
              <a:rPr lang="en-GB" sz="1900" dirty="0" smtClean="0"/>
              <a:t>Application domain(s):  </a:t>
            </a:r>
          </a:p>
          <a:p>
            <a:pPr marL="465746" lvl="1" indent="-285750">
              <a:buFont typeface="Arial" panose="020B0604020202020204" pitchFamily="34" charset="0"/>
              <a:buChar char="•"/>
            </a:pPr>
            <a:r>
              <a:rPr lang="fi-FI" sz="1900" u="sng" dirty="0" smtClean="0">
                <a:solidFill>
                  <a:srgbClr val="0563C1"/>
                </a:solidFill>
                <a:latin typeface="Calibri" panose="020F0502020204030204" pitchFamily="34" charset="0"/>
                <a:ea typeface="Times New Roman" panose="02020603050405020304" pitchFamily="18" charset="0"/>
                <a:cs typeface="Times New Roman" panose="02020603050405020304" pitchFamily="18" charset="0"/>
              </a:rPr>
              <a:t>Industry </a:t>
            </a:r>
            <a:r>
              <a:rPr lang="fi-FI" sz="19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a:t>
            </a:r>
            <a:r>
              <a:rPr lang="fi-FI" sz="1900" u="sng" dirty="0" err="1" smtClean="0">
                <a:solidFill>
                  <a:srgbClr val="0563C1"/>
                </a:solidFill>
                <a:latin typeface="Calibri" panose="020F0502020204030204" pitchFamily="34" charset="0"/>
                <a:ea typeface="Times New Roman" panose="02020603050405020304" pitchFamily="18" charset="0"/>
                <a:cs typeface="Times New Roman" panose="02020603050405020304" pitchFamily="18" charset="0"/>
              </a:rPr>
              <a:t>production</a:t>
            </a:r>
            <a:r>
              <a:rPr lang="fi-FI" sz="1900" u="sng" dirty="0" smtClean="0">
                <a:solidFill>
                  <a:srgbClr val="0563C1"/>
                </a:solidFill>
                <a:latin typeface="Calibri" panose="020F0502020204030204" pitchFamily="34" charset="0"/>
                <a:ea typeface="Times New Roman" panose="02020603050405020304" pitchFamily="18" charset="0"/>
                <a:cs typeface="Times New Roman" panose="02020603050405020304" pitchFamily="18" charset="0"/>
              </a:rPr>
              <a:t>)</a:t>
            </a:r>
            <a:endParaRPr lang="fi-FI" sz="1900" dirty="0" smtClean="0">
              <a:latin typeface="Calibri" panose="020F0502020204030204" pitchFamily="34" charset="0"/>
              <a:ea typeface="Times New Roman" panose="02020603050405020304" pitchFamily="18" charset="0"/>
              <a:cs typeface="Times New Roman" panose="02020603050405020304" pitchFamily="18" charset="0"/>
            </a:endParaRPr>
          </a:p>
          <a:p>
            <a:pPr marL="465746" lvl="1" indent="-285750">
              <a:buFont typeface="Arial" panose="020B0604020202020204" pitchFamily="34" charset="0"/>
              <a:buChar char="•"/>
            </a:pPr>
            <a:r>
              <a:rPr lang="fi-FI" sz="1900" u="sng" dirty="0" smtClean="0">
                <a:solidFill>
                  <a:srgbClr val="0563C1"/>
                </a:solidFill>
                <a:latin typeface="Calibri" panose="020F0502020204030204" pitchFamily="34" charset="0"/>
                <a:ea typeface="Times New Roman" panose="02020603050405020304" pitchFamily="18" charset="0"/>
                <a:cs typeface="Times New Roman" panose="02020603050405020304" pitchFamily="18" charset="0"/>
              </a:rPr>
              <a:t>Health</a:t>
            </a:r>
            <a:endParaRPr lang="en-GB" sz="1900" dirty="0" smtClean="0"/>
          </a:p>
          <a:p>
            <a:pPr marL="285750" indent="-285750">
              <a:buFont typeface="Arial" panose="020B0604020202020204" pitchFamily="34" charset="0"/>
              <a:buChar char="•"/>
            </a:pPr>
            <a:r>
              <a:rPr lang="en-GB" sz="1900" dirty="0" smtClean="0"/>
              <a:t>References: </a:t>
            </a:r>
            <a:r>
              <a:rPr lang="en-GB" sz="1900" dirty="0" err="1" smtClean="0"/>
              <a:t>Morpho</a:t>
            </a:r>
            <a:r>
              <a:rPr lang="en-GB" sz="1900" dirty="0" smtClean="0"/>
              <a:t> Inc., GE, </a:t>
            </a:r>
            <a:r>
              <a:rPr lang="en-GB" sz="1900" dirty="0" err="1" smtClean="0"/>
              <a:t>Stora</a:t>
            </a:r>
            <a:r>
              <a:rPr lang="en-GB" sz="1900" dirty="0" smtClean="0"/>
              <a:t> Enso, </a:t>
            </a:r>
            <a:r>
              <a:rPr lang="en-GB" sz="1900" dirty="0" err="1" smtClean="0"/>
              <a:t>Optofidelity</a:t>
            </a:r>
            <a:r>
              <a:rPr lang="en-GB" sz="1900" dirty="0" smtClean="0"/>
              <a:t>, HUS Hospital, Global Biotechnology Company (Undisclosed).</a:t>
            </a:r>
            <a:endParaRPr lang="en-GB" sz="1900" dirty="0"/>
          </a:p>
          <a:p>
            <a:r>
              <a:rPr lang="en-GB" b="1" dirty="0" smtClean="0"/>
              <a:t>Contacts</a:t>
            </a:r>
            <a:r>
              <a:rPr lang="en-GB" dirty="0" smtClean="0"/>
              <a:t>:</a:t>
            </a:r>
          </a:p>
          <a:p>
            <a:r>
              <a:rPr lang="en-GB" dirty="0"/>
              <a:t>Timo </a:t>
            </a:r>
            <a:r>
              <a:rPr lang="en-GB" dirty="0" smtClean="0"/>
              <a:t>Heikkinen, CEO &amp; Cofounder</a:t>
            </a:r>
            <a:br>
              <a:rPr lang="en-GB" dirty="0" smtClean="0"/>
            </a:br>
            <a:r>
              <a:rPr lang="en-GB" dirty="0" smtClean="0"/>
              <a:t>+358405894400</a:t>
            </a:r>
            <a:br>
              <a:rPr lang="en-GB" dirty="0" smtClean="0"/>
            </a:br>
            <a:r>
              <a:rPr lang="en-GB" dirty="0" smtClean="0">
                <a:hlinkClick r:id="rId2"/>
              </a:rPr>
              <a:t>timo.heikkinen@topdatascience.com</a:t>
            </a:r>
            <a:r>
              <a:rPr lang="en-GB" dirty="0" smtClean="0"/>
              <a:t/>
            </a:r>
            <a:br>
              <a:rPr lang="en-GB" dirty="0" smtClean="0"/>
            </a:br>
            <a:r>
              <a:rPr lang="en-GB" dirty="0" smtClean="0"/>
              <a:t>Top </a:t>
            </a:r>
            <a:r>
              <a:rPr lang="en-GB" dirty="0"/>
              <a:t>Data Science Ltd. </a:t>
            </a:r>
            <a:r>
              <a:rPr lang="en-GB" dirty="0" err="1"/>
              <a:t>Kuortaneenkatu</a:t>
            </a:r>
            <a:r>
              <a:rPr lang="en-GB" dirty="0"/>
              <a:t> 2 FI-00510 Helsinki FINLAND </a:t>
            </a:r>
            <a:r>
              <a:rPr lang="en-GB" dirty="0" smtClean="0"/>
              <a:t/>
            </a:r>
            <a:br>
              <a:rPr lang="en-GB" dirty="0" smtClean="0"/>
            </a:br>
            <a:r>
              <a:rPr lang="en-GB" dirty="0" smtClean="0"/>
              <a:t>http</a:t>
            </a:r>
            <a:r>
              <a:rPr lang="en-GB" dirty="0"/>
              <a:t>://topdatascience.com</a:t>
            </a:r>
            <a:r>
              <a:rPr lang="en-GB" dirty="0" smtClean="0"/>
              <a:t>/</a:t>
            </a:r>
          </a:p>
        </p:txBody>
      </p:sp>
      <p:sp>
        <p:nvSpPr>
          <p:cNvPr id="5" name="Title 4"/>
          <p:cNvSpPr>
            <a:spLocks noGrp="1"/>
          </p:cNvSpPr>
          <p:nvPr>
            <p:ph type="title"/>
          </p:nvPr>
        </p:nvSpPr>
        <p:spPr>
          <a:xfrm>
            <a:off x="804333" y="800102"/>
            <a:ext cx="5202768" cy="1217234"/>
          </a:xfrm>
        </p:spPr>
        <p:txBody>
          <a:bodyPr/>
          <a:lstStyle/>
          <a:p>
            <a:r>
              <a:rPr lang="en-US" dirty="0" smtClean="0"/>
              <a:t>Advanced </a:t>
            </a:r>
            <a:r>
              <a:rPr lang="en-US" dirty="0"/>
              <a:t>analytics and computer vision solutions powered by AI.</a:t>
            </a:r>
            <a:br>
              <a:rPr lang="en-US" dirty="0"/>
            </a:br>
            <a:endParaRPr lang="en-GB" dirty="0"/>
          </a:p>
        </p:txBody>
      </p:sp>
      <p:pic>
        <p:nvPicPr>
          <p:cNvPr id="11" name="Kuvan paikkamerkki 10"/>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1995" b="21995"/>
          <a:stretch>
            <a:fillRect/>
          </a:stretch>
        </p:blipFill>
        <p:spPr/>
      </p:pic>
      <p:pic>
        <p:nvPicPr>
          <p:cNvPr id="16" name="Kuva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426" y="251011"/>
            <a:ext cx="4305299" cy="2642421"/>
          </a:xfrm>
          <a:prstGeom prst="rect">
            <a:avLst/>
          </a:prstGeom>
        </p:spPr>
      </p:pic>
    </p:spTree>
    <p:extLst>
      <p:ext uri="{BB962C8B-B14F-4D97-AF65-F5344CB8AC3E}">
        <p14:creationId xmlns:p14="http://schemas.microsoft.com/office/powerpoint/2010/main" val="8973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1D4978DD-22FE-45E3-85CC-76084E29D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004" y="283179"/>
            <a:ext cx="3690117" cy="4450160"/>
          </a:xfrm>
          <a:prstGeom prst="rect">
            <a:avLst/>
          </a:prstGeom>
        </p:spPr>
      </p:pic>
      <p:sp>
        <p:nvSpPr>
          <p:cNvPr id="2" name="Slide Number Placeholder 1"/>
          <p:cNvSpPr>
            <a:spLocks noGrp="1"/>
          </p:cNvSpPr>
          <p:nvPr>
            <p:ph type="sldNum" sz="quarter" idx="10"/>
          </p:nvPr>
        </p:nvSpPr>
        <p:spPr/>
        <p:txBody>
          <a:bodyPr/>
          <a:lstStyle/>
          <a:p>
            <a:fld id="{01025301-55EE-1443-AD97-51CD8510D59F}" type="slidenum">
              <a:rPr lang="en-GB" smtClean="0"/>
              <a:pPr/>
              <a:t>2</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3" y="2083324"/>
            <a:ext cx="5202768" cy="3685652"/>
          </a:xfrm>
        </p:spPr>
        <p:txBody>
          <a:bodyPr>
            <a:normAutofit/>
          </a:bodyPr>
          <a:lstStyle/>
          <a:p>
            <a:r>
              <a:rPr lang="en-US" sz="1400" dirty="0"/>
              <a:t>An extremely powerful Analytics platform for visualizing complex information</a:t>
            </a:r>
            <a:r>
              <a:rPr lang="en-GB" sz="1400" dirty="0"/>
              <a:t>. Easy to Use: No large report libraries, just a few clicks.</a:t>
            </a:r>
          </a:p>
          <a:p>
            <a:pPr marL="285750" indent="-285750">
              <a:buFont typeface="Arial" panose="020B0604020202020204" pitchFamily="34" charset="0"/>
              <a:buChar char="•"/>
            </a:pPr>
            <a:r>
              <a:rPr lang="en-GB" sz="1400" dirty="0"/>
              <a:t>Platform(s): Microsoft SQL server, Azure</a:t>
            </a:r>
          </a:p>
          <a:p>
            <a:pPr marL="285750" indent="-285750">
              <a:buFont typeface="Arial" panose="020B0604020202020204" pitchFamily="34" charset="0"/>
              <a:buChar char="•"/>
            </a:pPr>
            <a:r>
              <a:rPr lang="en-GB" sz="1400" dirty="0"/>
              <a:t>AI competences: Data Visualisation, Data Ingestion, Data munging</a:t>
            </a:r>
          </a:p>
          <a:p>
            <a:pPr marL="285750" indent="-285750">
              <a:buFont typeface="Arial" panose="020B0604020202020204" pitchFamily="34" charset="0"/>
              <a:buChar char="•"/>
            </a:pPr>
            <a:r>
              <a:rPr lang="en-GB" sz="1400" dirty="0"/>
              <a:t>Application domain(s):  Can be used in any industry</a:t>
            </a:r>
          </a:p>
          <a:p>
            <a:pPr marL="285750" indent="-285750">
              <a:buFont typeface="Arial" panose="020B0604020202020204" pitchFamily="34" charset="0"/>
              <a:buChar char="•"/>
            </a:pPr>
            <a:r>
              <a:rPr lang="en-GB" sz="1400" dirty="0"/>
              <a:t>Public Reference: </a:t>
            </a:r>
            <a:r>
              <a:rPr lang="en-GB" sz="1400" dirty="0" err="1"/>
              <a:t>Tilipalvelu</a:t>
            </a:r>
            <a:r>
              <a:rPr lang="en-GB" sz="1400" dirty="0"/>
              <a:t> </a:t>
            </a:r>
            <a:r>
              <a:rPr lang="en-GB" sz="1400" dirty="0" err="1"/>
              <a:t>Rantalainen</a:t>
            </a:r>
            <a:r>
              <a:rPr lang="en-GB" sz="1400" dirty="0"/>
              <a:t> Oy</a:t>
            </a:r>
          </a:p>
          <a:p>
            <a:r>
              <a:rPr lang="en-GB" sz="1400" b="1" dirty="0"/>
              <a:t>Contacts</a:t>
            </a:r>
            <a:r>
              <a:rPr lang="en-GB" sz="1400" dirty="0"/>
              <a:t>:</a:t>
            </a:r>
          </a:p>
          <a:p>
            <a:pPr>
              <a:spcAft>
                <a:spcPts val="0"/>
              </a:spcAft>
            </a:pPr>
            <a:r>
              <a:rPr lang="en-GB" sz="1400" dirty="0"/>
              <a:t>Name: 	Juha Jaakkola, CEO</a:t>
            </a:r>
          </a:p>
          <a:p>
            <a:pPr>
              <a:spcAft>
                <a:spcPts val="0"/>
              </a:spcAft>
            </a:pPr>
            <a:r>
              <a:rPr lang="en-GB" sz="1400" dirty="0"/>
              <a:t>E-mail: 	juha. jaakkola@aitosoft.com</a:t>
            </a:r>
          </a:p>
          <a:p>
            <a:pPr>
              <a:spcAft>
                <a:spcPts val="0"/>
              </a:spcAft>
            </a:pPr>
            <a:r>
              <a:rPr lang="en-GB" sz="1400" dirty="0"/>
              <a:t>Phone:	+358 400 592 677</a:t>
            </a:r>
          </a:p>
          <a:p>
            <a:pPr>
              <a:spcAft>
                <a:spcPts val="0"/>
              </a:spcAft>
            </a:pPr>
            <a:r>
              <a:rPr lang="en-GB" sz="1400" dirty="0"/>
              <a:t>	www.aitosoft.com</a:t>
            </a:r>
          </a:p>
        </p:txBody>
      </p:sp>
      <p:sp>
        <p:nvSpPr>
          <p:cNvPr id="5" name="Title 4"/>
          <p:cNvSpPr>
            <a:spLocks noGrp="1"/>
          </p:cNvSpPr>
          <p:nvPr>
            <p:ph type="title"/>
          </p:nvPr>
        </p:nvSpPr>
        <p:spPr>
          <a:xfrm>
            <a:off x="804333" y="800102"/>
            <a:ext cx="5202768" cy="1217234"/>
          </a:xfrm>
        </p:spPr>
        <p:txBody>
          <a:bodyPr/>
          <a:lstStyle/>
          <a:p>
            <a:r>
              <a:rPr lang="en-GB" dirty="0" err="1"/>
              <a:t>Aitosoft</a:t>
            </a:r>
            <a:r>
              <a:rPr lang="en-GB" dirty="0"/>
              <a:t> - Analytics visualisation platform</a:t>
            </a:r>
          </a:p>
        </p:txBody>
      </p:sp>
      <p:pic>
        <p:nvPicPr>
          <p:cNvPr id="11" name="Kuvan paikkamerkki 10">
            <a:extLst>
              <a:ext uri="{FF2B5EF4-FFF2-40B4-BE49-F238E27FC236}">
                <a16:creationId xmlns:a16="http://schemas.microsoft.com/office/drawing/2014/main" id="{B388C469-7F07-46C8-9ECC-C649AE7A7A4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992" b="7992"/>
          <a:stretch>
            <a:fillRect/>
          </a:stretch>
        </p:blipFill>
        <p:spPr>
          <a:xfrm>
            <a:off x="7071412" y="3357565"/>
            <a:ext cx="4305300" cy="2411412"/>
          </a:xfrm>
        </p:spPr>
      </p:pic>
    </p:spTree>
    <p:extLst>
      <p:ext uri="{BB962C8B-B14F-4D97-AF65-F5344CB8AC3E}">
        <p14:creationId xmlns:p14="http://schemas.microsoft.com/office/powerpoint/2010/main" val="38505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20</a:t>
            </a:fld>
            <a:endParaRPr lang="en-GB" dirty="0"/>
          </a:p>
        </p:txBody>
      </p:sp>
      <p:sp>
        <p:nvSpPr>
          <p:cNvPr id="3" name="Footer Placeholder 2"/>
          <p:cNvSpPr>
            <a:spLocks noGrp="1"/>
          </p:cNvSpPr>
          <p:nvPr>
            <p:ph type="ftr" sz="quarter" idx="11"/>
          </p:nvPr>
        </p:nvSpPr>
        <p:spPr/>
        <p:txBody>
          <a:bodyPr/>
          <a:lstStyle/>
          <a:p>
            <a:r>
              <a:rPr lang="fi-FI" dirty="0" smtClean="0"/>
              <a:t>Analytics plus </a:t>
            </a:r>
            <a:r>
              <a:rPr lang="fi-FI" dirty="0" err="1" smtClean="0"/>
              <a:t>company</a:t>
            </a:r>
            <a:endParaRPr lang="en-GB" dirty="0"/>
          </a:p>
        </p:txBody>
      </p:sp>
      <p:sp>
        <p:nvSpPr>
          <p:cNvPr id="4" name="Text Placeholder 3"/>
          <p:cNvSpPr>
            <a:spLocks noGrp="1"/>
          </p:cNvSpPr>
          <p:nvPr>
            <p:ph type="body" sz="quarter" idx="12"/>
          </p:nvPr>
        </p:nvSpPr>
        <p:spPr>
          <a:xfrm>
            <a:off x="804333" y="2083324"/>
            <a:ext cx="5202768" cy="3685652"/>
          </a:xfrm>
        </p:spPr>
        <p:txBody>
          <a:bodyPr>
            <a:normAutofit fontScale="85000" lnSpcReduction="20000"/>
          </a:bodyPr>
          <a:lstStyle/>
          <a:p>
            <a:r>
              <a:rPr lang="en-GB" dirty="0" err="1" smtClean="0"/>
              <a:t>Valossa</a:t>
            </a:r>
            <a:r>
              <a:rPr lang="en-GB" dirty="0" smtClean="0"/>
              <a:t> AI use cases: content compliance and safety, real-time monitoring, content search and management.</a:t>
            </a:r>
          </a:p>
          <a:p>
            <a:pPr marL="285750" indent="-285750">
              <a:buFont typeface="Arial" panose="020B0604020202020204" pitchFamily="34" charset="0"/>
              <a:buChar char="•"/>
            </a:pPr>
            <a:r>
              <a:rPr lang="en-GB" dirty="0" smtClean="0"/>
              <a:t>Platform(s</a:t>
            </a:r>
            <a:r>
              <a:rPr lang="en-GB" smtClean="0"/>
              <a:t>):  </a:t>
            </a:r>
            <a:endParaRPr lang="en-GB" dirty="0" smtClean="0"/>
          </a:p>
          <a:p>
            <a:pPr marL="285750" indent="-285750">
              <a:buFont typeface="Arial" panose="020B0604020202020204" pitchFamily="34" charset="0"/>
              <a:buChar char="•"/>
            </a:pPr>
            <a:r>
              <a:rPr lang="en-GB" dirty="0" smtClean="0"/>
              <a:t>AI competences: Toolbox, pattern recognition, </a:t>
            </a:r>
            <a:r>
              <a:rPr lang="en-GB" dirty="0"/>
              <a:t>m</a:t>
            </a:r>
            <a:r>
              <a:rPr lang="en-GB" dirty="0" smtClean="0"/>
              <a:t>achine learning</a:t>
            </a:r>
          </a:p>
          <a:p>
            <a:pPr marL="285750" indent="-285750">
              <a:buFont typeface="Arial" panose="020B0604020202020204" pitchFamily="34" charset="0"/>
              <a:buChar char="•"/>
            </a:pPr>
            <a:r>
              <a:rPr lang="en-GB" dirty="0" smtClean="0"/>
              <a:t>Application domain(s):  ICT, arts, media</a:t>
            </a:r>
          </a:p>
          <a:p>
            <a:pPr marL="285750" indent="-285750">
              <a:buFont typeface="Arial" panose="020B0604020202020204" pitchFamily="34" charset="0"/>
              <a:buChar char="•"/>
            </a:pPr>
            <a:r>
              <a:rPr lang="en-GB" dirty="0" smtClean="0"/>
              <a:t>References:</a:t>
            </a:r>
          </a:p>
          <a:p>
            <a:endParaRPr lang="en-GB" dirty="0"/>
          </a:p>
          <a:p>
            <a:r>
              <a:rPr lang="en-GB" b="1" dirty="0" smtClean="0"/>
              <a:t>Contacts</a:t>
            </a:r>
            <a:r>
              <a:rPr lang="en-GB" dirty="0" smtClean="0"/>
              <a:t>:</a:t>
            </a:r>
          </a:p>
          <a:p>
            <a:pPr>
              <a:spcAft>
                <a:spcPts val="0"/>
              </a:spcAft>
            </a:pPr>
            <a:r>
              <a:rPr lang="en-GB" dirty="0" smtClean="0"/>
              <a:t>Mika Rautiainen / Sami Niska</a:t>
            </a:r>
          </a:p>
          <a:p>
            <a:pPr>
              <a:spcAft>
                <a:spcPts val="0"/>
              </a:spcAft>
            </a:pPr>
            <a:r>
              <a:rPr lang="en-GB" dirty="0" smtClean="0">
                <a:hlinkClick r:id="rId2"/>
              </a:rPr>
              <a:t>mika@valossa.com</a:t>
            </a:r>
            <a:r>
              <a:rPr lang="en-GB" dirty="0" smtClean="0"/>
              <a:t> / </a:t>
            </a:r>
            <a:r>
              <a:rPr lang="en-GB" dirty="0" smtClean="0">
                <a:hlinkClick r:id="rId3"/>
              </a:rPr>
              <a:t>mika.Niska@valossa.com</a:t>
            </a:r>
            <a:endParaRPr lang="en-GB" dirty="0" smtClean="0"/>
          </a:p>
          <a:p>
            <a:pPr>
              <a:spcAft>
                <a:spcPts val="0"/>
              </a:spcAft>
            </a:pPr>
            <a:r>
              <a:rPr lang="en-GB" dirty="0" smtClean="0"/>
              <a:t>+358 400 122586 / +358 50 4876582</a:t>
            </a:r>
          </a:p>
          <a:p>
            <a:pPr>
              <a:spcAft>
                <a:spcPts val="0"/>
              </a:spcAft>
            </a:pPr>
            <a:r>
              <a:rPr lang="en-GB" dirty="0" smtClean="0"/>
              <a:t>Oulu</a:t>
            </a:r>
          </a:p>
          <a:p>
            <a:pPr>
              <a:spcAft>
                <a:spcPts val="0"/>
              </a:spcAft>
            </a:pPr>
            <a:r>
              <a:rPr lang="en-GB" dirty="0" smtClean="0"/>
              <a:t>www.valossa.com</a:t>
            </a:r>
            <a:endParaRPr lang="en-GB" dirty="0"/>
          </a:p>
        </p:txBody>
      </p:sp>
      <p:sp>
        <p:nvSpPr>
          <p:cNvPr id="5" name="Title 4"/>
          <p:cNvSpPr>
            <a:spLocks noGrp="1"/>
          </p:cNvSpPr>
          <p:nvPr>
            <p:ph type="title"/>
          </p:nvPr>
        </p:nvSpPr>
        <p:spPr>
          <a:xfrm>
            <a:off x="804333" y="800102"/>
            <a:ext cx="5202768" cy="1217234"/>
          </a:xfrm>
        </p:spPr>
        <p:txBody>
          <a:bodyPr/>
          <a:lstStyle/>
          <a:p>
            <a:r>
              <a:rPr lang="en-GB" dirty="0" err="1" smtClean="0"/>
              <a:t>Valossa</a:t>
            </a:r>
            <a:r>
              <a:rPr lang="en-GB" dirty="0" smtClean="0"/>
              <a:t> AI – the leading video recognition and content intelligence platform</a:t>
            </a:r>
            <a:endParaRPr lang="en-GB" dirty="0"/>
          </a:p>
        </p:txBody>
      </p:sp>
      <p:sp>
        <p:nvSpPr>
          <p:cNvPr id="6" name="Picture Placeholder 5"/>
          <p:cNvSpPr>
            <a:spLocks noGrp="1"/>
          </p:cNvSpPr>
          <p:nvPr>
            <p:ph type="pic" sz="quarter" idx="13"/>
          </p:nvPr>
        </p:nvSpPr>
        <p:spPr/>
      </p:sp>
      <p:pic>
        <p:nvPicPr>
          <p:cNvPr id="12" name="Picture Placeholder 11"/>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167" t="2530" r="-1122" b="-2530"/>
          <a:stretch/>
        </p:blipFill>
        <p:spPr>
          <a:xfrm>
            <a:off x="7083425" y="4171616"/>
            <a:ext cx="4365625" cy="1733883"/>
          </a:xfrm>
          <a:solidFill>
            <a:schemeClr val="bg1"/>
          </a:solidFill>
        </p:spPr>
      </p:pic>
      <p:sp>
        <p:nvSpPr>
          <p:cNvPr id="8" name="TextBox 7"/>
          <p:cNvSpPr txBox="1"/>
          <p:nvPr/>
        </p:nvSpPr>
        <p:spPr>
          <a:xfrm>
            <a:off x="7682845" y="2271860"/>
            <a:ext cx="2648932" cy="615553"/>
          </a:xfrm>
          <a:prstGeom prst="rect">
            <a:avLst/>
          </a:prstGeom>
          <a:noFill/>
        </p:spPr>
        <p:txBody>
          <a:bodyPr wrap="square" lIns="0" tIns="0" rIns="0" bIns="0" rtlCol="0">
            <a:spAutoFit/>
          </a:bodyPr>
          <a:lstStyle/>
          <a:p>
            <a:pPr algn="ctr"/>
            <a:r>
              <a:rPr lang="en-GB" sz="2000" b="1" dirty="0" err="1" smtClean="0"/>
              <a:t>Tähän</a:t>
            </a:r>
            <a:r>
              <a:rPr lang="en-GB" sz="2000" b="1" dirty="0" smtClean="0"/>
              <a:t> </a:t>
            </a:r>
            <a:r>
              <a:rPr lang="en-GB" sz="2000" b="1" dirty="0" err="1" smtClean="0"/>
              <a:t>tuotteen</a:t>
            </a:r>
            <a:r>
              <a:rPr lang="en-GB" sz="2000" b="1" dirty="0" smtClean="0"/>
              <a:t> /</a:t>
            </a:r>
            <a:r>
              <a:rPr lang="en-GB" sz="2000" b="1" dirty="0" err="1" smtClean="0"/>
              <a:t>palvelun</a:t>
            </a:r>
            <a:r>
              <a:rPr lang="en-GB" sz="2000" b="1" dirty="0" smtClean="0"/>
              <a:t> </a:t>
            </a:r>
            <a:r>
              <a:rPr lang="en-GB" sz="2000" b="1" dirty="0" err="1" smtClean="0"/>
              <a:t>kuvituskuva</a:t>
            </a:r>
            <a:endParaRPr lang="en-GB" sz="2000" b="1" dirty="0" smtClean="0"/>
          </a:p>
        </p:txBody>
      </p:sp>
      <p:sp>
        <p:nvSpPr>
          <p:cNvPr id="9" name="TextBox 8"/>
          <p:cNvSpPr txBox="1"/>
          <p:nvPr/>
        </p:nvSpPr>
        <p:spPr>
          <a:xfrm>
            <a:off x="8014354" y="3556726"/>
            <a:ext cx="2648932" cy="307777"/>
          </a:xfrm>
          <a:prstGeom prst="rect">
            <a:avLst/>
          </a:prstGeom>
          <a:noFill/>
        </p:spPr>
        <p:txBody>
          <a:bodyPr wrap="square" lIns="0" tIns="0" rIns="0" bIns="0" rtlCol="0">
            <a:spAutoFit/>
          </a:bodyPr>
          <a:lstStyle/>
          <a:p>
            <a:pPr algn="ctr"/>
            <a:r>
              <a:rPr lang="en-GB" sz="2000" b="1" dirty="0" err="1" smtClean="0"/>
              <a:t>Tähän</a:t>
            </a:r>
            <a:r>
              <a:rPr lang="en-GB" sz="2000" b="1" dirty="0" smtClean="0"/>
              <a:t> </a:t>
            </a:r>
            <a:r>
              <a:rPr lang="en-GB" sz="2000" b="1" dirty="0" err="1" smtClean="0"/>
              <a:t>yrityksen</a:t>
            </a:r>
            <a:r>
              <a:rPr lang="en-GB" sz="2000" b="1" dirty="0" smtClean="0"/>
              <a:t> logo</a:t>
            </a:r>
          </a:p>
        </p:txBody>
      </p:sp>
      <p:pic>
        <p:nvPicPr>
          <p:cNvPr id="10" name="Picture 9"/>
          <p:cNvPicPr>
            <a:picLocks noChangeAspect="1"/>
          </p:cNvPicPr>
          <p:nvPr/>
        </p:nvPicPr>
        <p:blipFill rotWithShape="1">
          <a:blip r:embed="rId5"/>
          <a:srcRect b="16797"/>
          <a:stretch/>
        </p:blipFill>
        <p:spPr>
          <a:xfrm>
            <a:off x="7083426" y="0"/>
            <a:ext cx="4308297" cy="4057650"/>
          </a:xfrm>
          <a:prstGeom prst="rect">
            <a:avLst/>
          </a:prstGeom>
        </p:spPr>
      </p:pic>
    </p:spTree>
    <p:extLst>
      <p:ext uri="{BB962C8B-B14F-4D97-AF65-F5344CB8AC3E}">
        <p14:creationId xmlns:p14="http://schemas.microsoft.com/office/powerpoint/2010/main" val="110247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1027880" y="6384960"/>
            <a:ext cx="360360" cy="474840"/>
          </a:xfrm>
          <a:prstGeom prst="rect">
            <a:avLst/>
          </a:prstGeom>
          <a:noFill/>
          <a:ln>
            <a:noFill/>
          </a:ln>
        </p:spPr>
        <p:txBody>
          <a:bodyPr lIns="0" tIns="0" rIns="0" bIns="0"/>
          <a:lstStyle/>
          <a:p>
            <a:pPr algn="r">
              <a:lnSpc>
                <a:spcPct val="100000"/>
              </a:lnSpc>
            </a:pPr>
            <a:fld id="{0E04DADD-CC13-4B93-A12D-9796ADB79A9A}" type="slidenum">
              <a:rPr lang="en-US" sz="1050" b="0" strike="noStrike" spc="-1">
                <a:solidFill>
                  <a:srgbClr val="243E48"/>
                </a:solidFill>
                <a:latin typeface="Open Sans"/>
              </a:rPr>
              <a:t>21</a:t>
            </a:fld>
            <a:endParaRPr lang="en-US" sz="1050" b="0" strike="noStrike" spc="-1">
              <a:latin typeface="Times New Roman"/>
            </a:endParaRPr>
          </a:p>
        </p:txBody>
      </p:sp>
      <p:sp>
        <p:nvSpPr>
          <p:cNvPr id="127" name="TextShape 2"/>
          <p:cNvSpPr txBox="1"/>
          <p:nvPr/>
        </p:nvSpPr>
        <p:spPr>
          <a:xfrm>
            <a:off x="8877240" y="6383880"/>
            <a:ext cx="2030400" cy="474840"/>
          </a:xfrm>
          <a:prstGeom prst="rect">
            <a:avLst/>
          </a:prstGeom>
          <a:noFill/>
          <a:ln>
            <a:noFill/>
          </a:ln>
        </p:spPr>
        <p:txBody>
          <a:bodyPr lIns="0" tIns="0" rIns="0" bIns="0"/>
          <a:lstStyle/>
          <a:p>
            <a:pPr algn="r">
              <a:lnSpc>
                <a:spcPct val="100000"/>
              </a:lnSpc>
            </a:pPr>
            <a:r>
              <a:rPr lang="en-US" sz="1050" b="0" strike="noStrike" spc="-1">
                <a:solidFill>
                  <a:srgbClr val="243E48"/>
                </a:solidFill>
                <a:latin typeface="Open Sans"/>
              </a:rPr>
              <a:t>Analytics plus company</a:t>
            </a:r>
            <a:endParaRPr lang="en-US" sz="1050" b="0" strike="noStrike" spc="-1">
              <a:latin typeface="Times New Roman"/>
            </a:endParaRPr>
          </a:p>
        </p:txBody>
      </p:sp>
      <p:sp>
        <p:nvSpPr>
          <p:cNvPr id="128" name="TextShape 3"/>
          <p:cNvSpPr txBox="1"/>
          <p:nvPr/>
        </p:nvSpPr>
        <p:spPr>
          <a:xfrm>
            <a:off x="804240" y="2083320"/>
            <a:ext cx="5202360" cy="3685320"/>
          </a:xfrm>
          <a:prstGeom prst="rect">
            <a:avLst/>
          </a:prstGeom>
          <a:noFill/>
          <a:ln>
            <a:noFill/>
          </a:ln>
        </p:spPr>
        <p:txBody>
          <a:bodyPr lIns="0" tIns="0" rIns="0" bIns="0">
            <a:noAutofit/>
          </a:bodyPr>
          <a:lstStyle/>
          <a:p>
            <a:pPr>
              <a:lnSpc>
                <a:spcPct val="110000"/>
              </a:lnSpc>
              <a:spcAft>
                <a:spcPts val="799"/>
              </a:spcAft>
            </a:pPr>
            <a:r>
              <a:rPr lang="fi-FI" sz="1400" b="0" strike="noStrike" spc="-1" dirty="0">
                <a:solidFill>
                  <a:srgbClr val="243E48"/>
                </a:solidFill>
                <a:latin typeface="Open Sans"/>
                <a:ea typeface="Open Sans"/>
              </a:rPr>
              <a:t>Varis </a:t>
            </a:r>
            <a:r>
              <a:rPr lang="fi-FI" sz="1400" b="0" strike="noStrike" spc="-1" dirty="0" err="1">
                <a:solidFill>
                  <a:srgbClr val="243E48"/>
                </a:solidFill>
                <a:latin typeface="Open Sans"/>
                <a:ea typeface="Open Sans"/>
              </a:rPr>
              <a:t>acts</a:t>
            </a:r>
            <a:r>
              <a:rPr lang="fi-FI" sz="1400" b="0" strike="noStrike" spc="-1" dirty="0">
                <a:solidFill>
                  <a:srgbClr val="243E48"/>
                </a:solidFill>
                <a:latin typeface="Open Sans"/>
                <a:ea typeface="Open Sans"/>
              </a:rPr>
              <a:t> as a </a:t>
            </a:r>
            <a:r>
              <a:rPr lang="fi-FI" sz="1400" b="0" strike="noStrike" spc="-1" dirty="0" err="1">
                <a:solidFill>
                  <a:srgbClr val="243E48"/>
                </a:solidFill>
                <a:latin typeface="Open Sans"/>
                <a:ea typeface="Open Sans"/>
              </a:rPr>
              <a:t>mediator</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between</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the</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inherently</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heterogeneous</a:t>
            </a:r>
            <a:r>
              <a:rPr lang="fi-FI" sz="1400" b="0" strike="noStrike" spc="-1" dirty="0">
                <a:solidFill>
                  <a:srgbClr val="243E48"/>
                </a:solidFill>
                <a:latin typeface="Open Sans"/>
                <a:ea typeface="Open Sans"/>
              </a:rPr>
              <a:t> and </a:t>
            </a:r>
            <a:r>
              <a:rPr lang="fi-FI" sz="1400" b="0" strike="noStrike" spc="-1" dirty="0" err="1">
                <a:solidFill>
                  <a:srgbClr val="243E48"/>
                </a:solidFill>
                <a:latin typeface="Open Sans"/>
                <a:ea typeface="Open Sans"/>
              </a:rPr>
              <a:t>complex</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world</a:t>
            </a:r>
            <a:r>
              <a:rPr lang="fi-FI" sz="1400" b="0" strike="noStrike" spc="-1" dirty="0">
                <a:solidFill>
                  <a:srgbClr val="243E48"/>
                </a:solidFill>
                <a:latin typeface="Open Sans"/>
                <a:ea typeface="Open Sans"/>
              </a:rPr>
              <a:t> of </a:t>
            </a:r>
            <a:r>
              <a:rPr lang="fi-FI" sz="1400" b="0" strike="noStrike" spc="-1" dirty="0" err="1">
                <a:solidFill>
                  <a:srgbClr val="243E48"/>
                </a:solidFill>
                <a:latin typeface="Open Sans"/>
                <a:ea typeface="Open Sans"/>
              </a:rPr>
              <a:t>texts</a:t>
            </a:r>
            <a:r>
              <a:rPr lang="fi-FI" sz="1400" b="0" strike="noStrike" spc="-1" dirty="0">
                <a:solidFill>
                  <a:srgbClr val="243E48"/>
                </a:solidFill>
                <a:latin typeface="Open Sans"/>
                <a:ea typeface="Open Sans"/>
              </a:rPr>
              <a:t> and a </a:t>
            </a:r>
            <a:r>
              <a:rPr lang="fi-FI" sz="1400" b="0" strike="noStrike" spc="-1" dirty="0" err="1">
                <a:solidFill>
                  <a:srgbClr val="243E48"/>
                </a:solidFill>
                <a:latin typeface="Open Sans"/>
                <a:ea typeface="Open Sans"/>
              </a:rPr>
              <a:t>more</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rigid</a:t>
            </a:r>
            <a:r>
              <a:rPr lang="fi-FI" sz="1400" b="0" strike="noStrike" spc="-1" dirty="0">
                <a:solidFill>
                  <a:srgbClr val="243E48"/>
                </a:solidFill>
                <a:latin typeface="Open Sans"/>
                <a:ea typeface="Open Sans"/>
              </a:rPr>
              <a:t> data </a:t>
            </a:r>
            <a:r>
              <a:rPr lang="fi-FI" sz="1400" b="0" strike="noStrike" spc="-1" dirty="0" err="1">
                <a:solidFill>
                  <a:srgbClr val="243E48"/>
                </a:solidFill>
                <a:latin typeface="Open Sans"/>
                <a:ea typeface="Open Sans"/>
              </a:rPr>
              <a:t>model</a:t>
            </a:r>
            <a:r>
              <a:rPr lang="fi-FI" sz="1400" b="0" strike="noStrike" spc="-1" dirty="0">
                <a:solidFill>
                  <a:srgbClr val="243E48"/>
                </a:solidFill>
                <a:latin typeface="Open Sans"/>
                <a:ea typeface="Open Sans"/>
              </a:rPr>
              <a:t>.</a:t>
            </a:r>
            <a:endParaRPr lang="fi-FI" sz="1400" b="0" strike="noStrike" spc="-1" dirty="0">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dirty="0" err="1">
                <a:solidFill>
                  <a:srgbClr val="243E48"/>
                </a:solidFill>
                <a:latin typeface="Open Sans"/>
                <a:ea typeface="Open Sans"/>
              </a:rPr>
              <a:t>Platforms</a:t>
            </a:r>
            <a:r>
              <a:rPr lang="fi-FI" sz="1400" b="0" strike="noStrike" spc="-1" dirty="0">
                <a:solidFill>
                  <a:srgbClr val="243E48"/>
                </a:solidFill>
                <a:latin typeface="Open Sans"/>
                <a:ea typeface="Open Sans"/>
              </a:rPr>
              <a:t>: as </a:t>
            </a:r>
            <a:r>
              <a:rPr lang="fi-FI" sz="1400" b="0" strike="noStrike" spc="-1" dirty="0" err="1">
                <a:solidFill>
                  <a:srgbClr val="243E48"/>
                </a:solidFill>
                <a:latin typeface="Open Sans"/>
                <a:ea typeface="Open Sans"/>
              </a:rPr>
              <a:t>needed</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native</a:t>
            </a:r>
            <a:r>
              <a:rPr lang="fi-FI" sz="1400" b="0" strike="noStrike" spc="-1" dirty="0">
                <a:solidFill>
                  <a:srgbClr val="243E48"/>
                </a:solidFill>
                <a:latin typeface="Open Sans"/>
                <a:ea typeface="Open Sans"/>
              </a:rPr>
              <a:t> Python API, </a:t>
            </a:r>
            <a:r>
              <a:rPr lang="fi-FI" sz="1400" b="0" strike="noStrike" spc="-1" dirty="0" err="1">
                <a:solidFill>
                  <a:srgbClr val="243E48"/>
                </a:solidFill>
                <a:latin typeface="Open Sans"/>
                <a:ea typeface="Open Sans"/>
              </a:rPr>
              <a:t>Docker</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deployment</a:t>
            </a:r>
            <a:endParaRPr lang="fi-FI" sz="1400" b="0" strike="noStrike" spc="-1" dirty="0">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dirty="0">
                <a:solidFill>
                  <a:srgbClr val="243E48"/>
                </a:solidFill>
                <a:latin typeface="Open Sans"/>
                <a:ea typeface="Open Sans"/>
              </a:rPr>
              <a:t>AI </a:t>
            </a:r>
            <a:r>
              <a:rPr lang="fi-FI" sz="1400" b="0" strike="noStrike" spc="-1" dirty="0" err="1">
                <a:solidFill>
                  <a:srgbClr val="243E48"/>
                </a:solidFill>
                <a:latin typeface="Open Sans"/>
                <a:ea typeface="Open Sans"/>
              </a:rPr>
              <a:t>competences</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programming</a:t>
            </a:r>
            <a:r>
              <a:rPr lang="fi-FI" sz="1400" b="0" strike="noStrike" spc="-1" dirty="0">
                <a:solidFill>
                  <a:srgbClr val="243E48"/>
                </a:solidFill>
                <a:latin typeface="Open Sans"/>
                <a:ea typeface="Open Sans"/>
              </a:rPr>
              <a:t>, NLP, </a:t>
            </a:r>
            <a:r>
              <a:rPr lang="fi-FI" sz="1400" b="0" strike="noStrike" spc="-1" dirty="0" err="1">
                <a:solidFill>
                  <a:srgbClr val="243E48"/>
                </a:solidFill>
                <a:latin typeface="Open Sans"/>
                <a:ea typeface="Open Sans"/>
              </a:rPr>
              <a:t>machine</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learning</a:t>
            </a:r>
            <a:r>
              <a:rPr lang="fi-FI" sz="1400" b="0" strike="noStrike" spc="-1" dirty="0">
                <a:solidFill>
                  <a:srgbClr val="243E48"/>
                </a:solidFill>
                <a:latin typeface="Open Sans"/>
                <a:ea typeface="Open Sans"/>
              </a:rPr>
              <a:t>, data </a:t>
            </a:r>
            <a:r>
              <a:rPr lang="fi-FI" sz="1400" b="0" strike="noStrike" spc="-1" dirty="0" err="1">
                <a:solidFill>
                  <a:srgbClr val="243E48"/>
                </a:solidFill>
                <a:latin typeface="Open Sans"/>
                <a:ea typeface="Open Sans"/>
              </a:rPr>
              <a:t>ingestion</a:t>
            </a:r>
            <a:endParaRPr lang="fi-FI" sz="1400" b="0" strike="noStrike" spc="-1" dirty="0">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dirty="0">
                <a:solidFill>
                  <a:srgbClr val="243E48"/>
                </a:solidFill>
                <a:latin typeface="Open Sans"/>
                <a:ea typeface="Open Sans"/>
              </a:rPr>
              <a:t>Application </a:t>
            </a:r>
            <a:r>
              <a:rPr lang="fi-FI" sz="1400" b="0" strike="noStrike" spc="-1" dirty="0" err="1">
                <a:solidFill>
                  <a:srgbClr val="243E48"/>
                </a:solidFill>
                <a:latin typeface="Open Sans"/>
                <a:ea typeface="Open Sans"/>
              </a:rPr>
              <a:t>domains</a:t>
            </a:r>
            <a:r>
              <a:rPr lang="fi-FI" sz="1400" b="0" strike="noStrike" spc="-1" dirty="0">
                <a:solidFill>
                  <a:srgbClr val="243E48"/>
                </a:solidFill>
                <a:latin typeface="Open Sans"/>
                <a:ea typeface="Open Sans"/>
              </a:rPr>
              <a:t>:  ICT, Industry, Energy, Finance and </a:t>
            </a:r>
            <a:r>
              <a:rPr lang="fi-FI" sz="1400" b="0" strike="noStrike" spc="-1" dirty="0" err="1">
                <a:solidFill>
                  <a:srgbClr val="243E48"/>
                </a:solidFill>
                <a:latin typeface="Open Sans"/>
                <a:ea typeface="Open Sans"/>
              </a:rPr>
              <a:t>insurance</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Sales</a:t>
            </a:r>
            <a:r>
              <a:rPr lang="fi-FI" sz="1400" b="0" strike="noStrike" spc="-1" dirty="0">
                <a:solidFill>
                  <a:srgbClr val="243E48"/>
                </a:solidFill>
                <a:latin typeface="Open Sans"/>
                <a:ea typeface="Open Sans"/>
              </a:rPr>
              <a:t>, Science </a:t>
            </a:r>
            <a:r>
              <a:rPr lang="fi-FI" sz="1400" b="0" strike="noStrike" spc="-1" dirty="0" err="1">
                <a:solidFill>
                  <a:srgbClr val="243E48"/>
                </a:solidFill>
                <a:latin typeface="Open Sans"/>
                <a:ea typeface="Open Sans"/>
              </a:rPr>
              <a:t>or</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technics</a:t>
            </a:r>
            <a:r>
              <a:rPr lang="fi-FI" sz="1400" b="0" strike="noStrike" spc="-1" dirty="0">
                <a:solidFill>
                  <a:srgbClr val="243E48"/>
                </a:solidFill>
                <a:latin typeface="Open Sans"/>
                <a:ea typeface="Open Sans"/>
              </a:rPr>
              <a:t>, Health, </a:t>
            </a:r>
            <a:r>
              <a:rPr lang="fi-FI" sz="1400" b="0" strike="noStrike" spc="-1" dirty="0" err="1">
                <a:solidFill>
                  <a:srgbClr val="243E48"/>
                </a:solidFill>
                <a:latin typeface="Open Sans"/>
                <a:ea typeface="Open Sans"/>
              </a:rPr>
              <a:t>other</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services</a:t>
            </a:r>
            <a:endParaRPr lang="fi-FI" sz="1400" b="0" strike="noStrike" spc="-1" dirty="0">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dirty="0" err="1">
                <a:solidFill>
                  <a:srgbClr val="243E48"/>
                </a:solidFill>
                <a:latin typeface="Open Sans"/>
                <a:ea typeface="Open Sans"/>
              </a:rPr>
              <a:t>References</a:t>
            </a:r>
            <a:r>
              <a:rPr lang="fi-FI" sz="1400" b="0" strike="noStrike" spc="-1" dirty="0">
                <a:solidFill>
                  <a:srgbClr val="243E48"/>
                </a:solidFill>
                <a:latin typeface="Open Sans"/>
                <a:ea typeface="Open Sans"/>
              </a:rPr>
              <a:t>: </a:t>
            </a:r>
            <a:r>
              <a:rPr lang="fi-FI" sz="1400" b="0" strike="noStrike" spc="-1" dirty="0" err="1">
                <a:solidFill>
                  <a:srgbClr val="243E48"/>
                </a:solidFill>
                <a:latin typeface="Open Sans"/>
                <a:ea typeface="Open Sans"/>
              </a:rPr>
              <a:t>Otavamedia</a:t>
            </a:r>
            <a:r>
              <a:rPr lang="fi-FI" sz="1400" b="0" strike="noStrike" spc="-1" dirty="0">
                <a:solidFill>
                  <a:srgbClr val="243E48"/>
                </a:solidFill>
                <a:latin typeface="Open Sans"/>
                <a:ea typeface="Open Sans"/>
              </a:rPr>
              <a:t>, Laurea</a:t>
            </a:r>
            <a:endParaRPr lang="fi-FI" sz="1400" b="0" strike="noStrike" spc="-1" dirty="0">
              <a:solidFill>
                <a:srgbClr val="243E48"/>
              </a:solidFill>
              <a:latin typeface="Open Sans"/>
            </a:endParaRPr>
          </a:p>
          <a:p>
            <a:pPr>
              <a:lnSpc>
                <a:spcPct val="110000"/>
              </a:lnSpc>
              <a:spcAft>
                <a:spcPts val="799"/>
              </a:spcAft>
            </a:pPr>
            <a:r>
              <a:rPr lang="fi-FI" sz="1400" b="1" strike="noStrike" spc="-1" dirty="0" err="1" smtClean="0">
                <a:solidFill>
                  <a:srgbClr val="243E48"/>
                </a:solidFill>
                <a:latin typeface="Open Sans"/>
                <a:ea typeface="Open Sans"/>
              </a:rPr>
              <a:t>Contacts</a:t>
            </a:r>
            <a:r>
              <a:rPr lang="fi-FI" sz="1400" b="0" strike="noStrike" spc="-1" dirty="0">
                <a:solidFill>
                  <a:srgbClr val="243E48"/>
                </a:solidFill>
                <a:latin typeface="Open Sans"/>
                <a:ea typeface="Open Sans"/>
              </a:rPr>
              <a:t>:</a:t>
            </a:r>
            <a:endParaRPr lang="fi-FI" sz="1400" b="0" strike="noStrike" spc="-1" dirty="0">
              <a:solidFill>
                <a:srgbClr val="243E48"/>
              </a:solidFill>
              <a:latin typeface="Open Sans"/>
            </a:endParaRPr>
          </a:p>
          <a:p>
            <a:pPr>
              <a:lnSpc>
                <a:spcPct val="110000"/>
              </a:lnSpc>
            </a:pPr>
            <a:r>
              <a:rPr lang="fi-FI" sz="1400" b="0" strike="noStrike" spc="-1" dirty="0" err="1">
                <a:solidFill>
                  <a:srgbClr val="243E48"/>
                </a:solidFill>
                <a:latin typeface="Open Sans"/>
                <a:ea typeface="Open Sans"/>
              </a:rPr>
              <a:t>Name</a:t>
            </a:r>
            <a:r>
              <a:rPr lang="fi-FI" sz="1400" b="0" strike="noStrike" spc="-1" dirty="0">
                <a:solidFill>
                  <a:srgbClr val="243E48"/>
                </a:solidFill>
                <a:latin typeface="Open Sans"/>
                <a:ea typeface="Open Sans"/>
              </a:rPr>
              <a:t>	Marko Laakso</a:t>
            </a:r>
            <a:endParaRPr lang="fi-FI" sz="1400" b="0" strike="noStrike" spc="-1" dirty="0">
              <a:solidFill>
                <a:srgbClr val="243E48"/>
              </a:solidFill>
              <a:latin typeface="Open Sans"/>
            </a:endParaRPr>
          </a:p>
          <a:p>
            <a:pPr>
              <a:lnSpc>
                <a:spcPct val="110000"/>
              </a:lnSpc>
            </a:pPr>
            <a:r>
              <a:rPr lang="fi-FI" sz="1400" b="0" strike="noStrike" spc="-1" dirty="0">
                <a:solidFill>
                  <a:srgbClr val="243E48"/>
                </a:solidFill>
                <a:latin typeface="Open Sans"/>
                <a:ea typeface="Open Sans"/>
              </a:rPr>
              <a:t>E-mail	marko.laakso@valuemotive.com</a:t>
            </a:r>
            <a:endParaRPr lang="fi-FI" sz="1400" b="0" strike="noStrike" spc="-1" dirty="0">
              <a:solidFill>
                <a:srgbClr val="243E48"/>
              </a:solidFill>
              <a:latin typeface="Open Sans"/>
            </a:endParaRPr>
          </a:p>
          <a:p>
            <a:pPr>
              <a:lnSpc>
                <a:spcPct val="110000"/>
              </a:lnSpc>
            </a:pPr>
            <a:r>
              <a:rPr lang="fi-FI" sz="1400" b="0" strike="noStrike" spc="-1" dirty="0">
                <a:solidFill>
                  <a:srgbClr val="243E48"/>
                </a:solidFill>
                <a:latin typeface="Open Sans"/>
                <a:ea typeface="Open Sans"/>
              </a:rPr>
              <a:t>Phone	+358 45 135 4248</a:t>
            </a:r>
            <a:endParaRPr lang="fi-FI" sz="1400" b="0" strike="noStrike" spc="-1" dirty="0">
              <a:solidFill>
                <a:srgbClr val="243E48"/>
              </a:solidFill>
              <a:latin typeface="Open Sans"/>
            </a:endParaRPr>
          </a:p>
          <a:p>
            <a:pPr>
              <a:lnSpc>
                <a:spcPct val="110000"/>
              </a:lnSpc>
            </a:pPr>
            <a:r>
              <a:rPr lang="fi-FI" sz="1400" b="0" strike="noStrike" spc="-1" dirty="0">
                <a:solidFill>
                  <a:srgbClr val="243E48"/>
                </a:solidFill>
                <a:latin typeface="Open Sans"/>
                <a:ea typeface="Open Sans"/>
              </a:rPr>
              <a:t>City    	Helsinki</a:t>
            </a:r>
            <a:endParaRPr lang="fi-FI" sz="1400" b="0" strike="noStrike" spc="-1" dirty="0">
              <a:solidFill>
                <a:srgbClr val="243E48"/>
              </a:solidFill>
              <a:latin typeface="Open Sans"/>
            </a:endParaRPr>
          </a:p>
          <a:p>
            <a:pPr>
              <a:lnSpc>
                <a:spcPct val="110000"/>
              </a:lnSpc>
            </a:pPr>
            <a:r>
              <a:rPr lang="fi-FI" sz="1400" b="0" strike="noStrike" spc="-1" dirty="0">
                <a:solidFill>
                  <a:srgbClr val="243E48"/>
                </a:solidFill>
                <a:latin typeface="Open Sans"/>
                <a:ea typeface="Open Sans"/>
              </a:rPr>
              <a:t>WWW	https://varis.ai</a:t>
            </a:r>
            <a:endParaRPr lang="fi-FI" sz="1400" b="0" strike="noStrike" spc="-1" dirty="0">
              <a:solidFill>
                <a:srgbClr val="243E48"/>
              </a:solidFill>
              <a:latin typeface="Open Sans"/>
            </a:endParaRPr>
          </a:p>
        </p:txBody>
      </p:sp>
      <p:sp>
        <p:nvSpPr>
          <p:cNvPr id="129" name="TextShape 4"/>
          <p:cNvSpPr txBox="1"/>
          <p:nvPr/>
        </p:nvSpPr>
        <p:spPr>
          <a:xfrm>
            <a:off x="804240" y="800280"/>
            <a:ext cx="5202360" cy="1216800"/>
          </a:xfrm>
          <a:prstGeom prst="rect">
            <a:avLst/>
          </a:prstGeom>
          <a:noFill/>
          <a:ln>
            <a:noFill/>
          </a:ln>
        </p:spPr>
        <p:txBody>
          <a:bodyPr lIns="0" tIns="0" rIns="0" bIns="0"/>
          <a:lstStyle/>
          <a:p>
            <a:pPr>
              <a:lnSpc>
                <a:spcPct val="90000"/>
              </a:lnSpc>
            </a:pPr>
            <a:r>
              <a:rPr lang="fi-FI" sz="2800" b="1" strike="noStrike" spc="-1">
                <a:solidFill>
                  <a:srgbClr val="243E48"/>
                </a:solidFill>
                <a:latin typeface="Montserrat"/>
              </a:rPr>
              <a:t>Varis includes text data sets to your analysis</a:t>
            </a:r>
            <a:endParaRPr lang="fi-FI" sz="2800" b="0" strike="noStrike" spc="-1">
              <a:solidFill>
                <a:srgbClr val="243E48"/>
              </a:solidFill>
              <a:latin typeface="Open Sans"/>
            </a:endParaRPr>
          </a:p>
        </p:txBody>
      </p:sp>
      <p:pic>
        <p:nvPicPr>
          <p:cNvPr id="130" name="Picture 129"/>
          <p:cNvPicPr/>
          <p:nvPr/>
        </p:nvPicPr>
        <p:blipFill>
          <a:blip r:embed="rId2"/>
          <a:stretch/>
        </p:blipFill>
        <p:spPr>
          <a:xfrm>
            <a:off x="7033320" y="1645920"/>
            <a:ext cx="4305240" cy="2103120"/>
          </a:xfrm>
          <a:prstGeom prst="rect">
            <a:avLst/>
          </a:prstGeom>
          <a:ln>
            <a:noFill/>
          </a:ln>
        </p:spPr>
      </p:pic>
      <p:pic>
        <p:nvPicPr>
          <p:cNvPr id="131" name="Picture 130"/>
          <p:cNvPicPr/>
          <p:nvPr/>
        </p:nvPicPr>
        <p:blipFill>
          <a:blip r:embed="rId3"/>
          <a:stretch/>
        </p:blipFill>
        <p:spPr>
          <a:xfrm>
            <a:off x="6800400" y="4822920"/>
            <a:ext cx="4903920" cy="572040"/>
          </a:xfrm>
          <a:prstGeom prst="rect">
            <a:avLst/>
          </a:prstGeom>
          <a:ln>
            <a:noFill/>
          </a:ln>
        </p:spPr>
      </p:pic>
    </p:spTree>
    <p:extLst>
      <p:ext uri="{BB962C8B-B14F-4D97-AF65-F5344CB8AC3E}">
        <p14:creationId xmlns:p14="http://schemas.microsoft.com/office/powerpoint/2010/main" val="3412022405"/>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04333" y="800102"/>
            <a:ext cx="5471585" cy="2461801"/>
          </a:xfrm>
        </p:spPr>
        <p:txBody>
          <a:bodyPr/>
          <a:lstStyle/>
          <a:p>
            <a:r>
              <a:rPr lang="fi-FI" dirty="0" err="1" smtClean="0"/>
              <a:t>Contact</a:t>
            </a:r>
            <a:r>
              <a:rPr lang="fi-FI" dirty="0" smtClean="0"/>
              <a:t> </a:t>
            </a:r>
            <a:r>
              <a:rPr lang="fi-FI" dirty="0" err="1" smtClean="0"/>
              <a:t>information</a:t>
            </a:r>
            <a:r>
              <a:rPr lang="fi-FI" dirty="0" smtClean="0"/>
              <a:t/>
            </a:r>
            <a:br>
              <a:rPr lang="fi-FI" dirty="0" smtClean="0"/>
            </a:br>
            <a:endParaRPr lang="fi-FI" dirty="0"/>
          </a:p>
        </p:txBody>
      </p:sp>
      <p:sp>
        <p:nvSpPr>
          <p:cNvPr id="2" name="Slide Number Placeholder 1"/>
          <p:cNvSpPr>
            <a:spLocks noGrp="1"/>
          </p:cNvSpPr>
          <p:nvPr>
            <p:ph type="sldNum" sz="quarter" idx="10"/>
          </p:nvPr>
        </p:nvSpPr>
        <p:spPr/>
        <p:txBody>
          <a:bodyPr/>
          <a:lstStyle/>
          <a:p>
            <a:fld id="{01025301-55EE-1443-AD97-51CD8510D59F}" type="slidenum">
              <a:rPr lang="en-GB" smtClean="0"/>
              <a:pPr/>
              <a:t>22</a:t>
            </a:fld>
            <a:endParaRPr lang="en-GB" dirty="0"/>
          </a:p>
        </p:txBody>
      </p:sp>
      <p:sp>
        <p:nvSpPr>
          <p:cNvPr id="3" name="Footer Placeholder 2"/>
          <p:cNvSpPr>
            <a:spLocks noGrp="1"/>
          </p:cNvSpPr>
          <p:nvPr>
            <p:ph type="ftr" sz="quarter" idx="11"/>
          </p:nvPr>
        </p:nvSpPr>
        <p:spPr/>
        <p:txBody>
          <a:bodyPr/>
          <a:lstStyle/>
          <a:p>
            <a:r>
              <a:rPr lang="fi-FI" dirty="0" smtClean="0"/>
              <a:t>Analytics+ 2019</a:t>
            </a:r>
            <a:endParaRPr lang="en-GB" dirty="0"/>
          </a:p>
        </p:txBody>
      </p:sp>
      <p:sp>
        <p:nvSpPr>
          <p:cNvPr id="4" name="Text Placeholder 3"/>
          <p:cNvSpPr>
            <a:spLocks noGrp="1"/>
          </p:cNvSpPr>
          <p:nvPr>
            <p:ph type="body" sz="quarter" idx="12"/>
          </p:nvPr>
        </p:nvSpPr>
        <p:spPr>
          <a:xfrm>
            <a:off x="804333" y="2395857"/>
            <a:ext cx="5471584" cy="3158033"/>
          </a:xfrm>
        </p:spPr>
        <p:txBody>
          <a:bodyPr/>
          <a:lstStyle/>
          <a:p>
            <a:r>
              <a:rPr lang="fi-FI" dirty="0" smtClean="0"/>
              <a:t>Leila Saari </a:t>
            </a:r>
            <a:br>
              <a:rPr lang="fi-FI" dirty="0" smtClean="0"/>
            </a:br>
            <a:r>
              <a:rPr lang="fi-FI" dirty="0" smtClean="0">
                <a:hlinkClick r:id="rId2"/>
              </a:rPr>
              <a:t>leila.saari@vtt.fi</a:t>
            </a:r>
            <a:r>
              <a:rPr lang="fi-FI" dirty="0" smtClean="0"/>
              <a:t> </a:t>
            </a:r>
          </a:p>
          <a:p>
            <a:r>
              <a:rPr lang="fi-FI" dirty="0" smtClean="0"/>
              <a:t>+358 408208929</a:t>
            </a:r>
          </a:p>
          <a:p>
            <a:r>
              <a:rPr lang="fi-FI" dirty="0"/>
              <a:t>https://www.analytics.plus/</a:t>
            </a:r>
          </a:p>
          <a:p>
            <a:endParaRPr lang="fi-FI" dirty="0"/>
          </a:p>
        </p:txBody>
      </p:sp>
    </p:spTree>
    <p:extLst>
      <p:ext uri="{BB962C8B-B14F-4D97-AF65-F5344CB8AC3E}">
        <p14:creationId xmlns:p14="http://schemas.microsoft.com/office/powerpoint/2010/main" val="38355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1027880" y="6384960"/>
            <a:ext cx="360360" cy="474840"/>
          </a:xfrm>
          <a:prstGeom prst="rect">
            <a:avLst/>
          </a:prstGeom>
          <a:noFill/>
          <a:ln>
            <a:noFill/>
          </a:ln>
        </p:spPr>
        <p:txBody>
          <a:bodyPr lIns="0" tIns="0" rIns="0" bIns="0"/>
          <a:lstStyle/>
          <a:p>
            <a:pPr algn="r">
              <a:lnSpc>
                <a:spcPct val="100000"/>
              </a:lnSpc>
            </a:pPr>
            <a:fld id="{FDEE5B9B-3BB1-421E-8600-A6D4BBC0076B}" type="slidenum">
              <a:rPr lang="fi-FI" sz="1050" b="0" strike="noStrike" spc="-1">
                <a:solidFill>
                  <a:srgbClr val="243E48"/>
                </a:solidFill>
                <a:latin typeface="Open Sans"/>
              </a:rPr>
              <a:t>3</a:t>
            </a:fld>
            <a:endParaRPr lang="fi-FI" sz="1050" b="0" strike="noStrike" spc="-1">
              <a:latin typeface="Times New Roman"/>
            </a:endParaRPr>
          </a:p>
        </p:txBody>
      </p:sp>
      <p:sp>
        <p:nvSpPr>
          <p:cNvPr id="127" name="TextShape 2"/>
          <p:cNvSpPr txBox="1"/>
          <p:nvPr/>
        </p:nvSpPr>
        <p:spPr>
          <a:xfrm>
            <a:off x="8877240" y="6383880"/>
            <a:ext cx="2030400" cy="474840"/>
          </a:xfrm>
          <a:prstGeom prst="rect">
            <a:avLst/>
          </a:prstGeom>
          <a:noFill/>
          <a:ln>
            <a:noFill/>
          </a:ln>
        </p:spPr>
        <p:txBody>
          <a:bodyPr lIns="0" tIns="0" rIns="0" bIns="0"/>
          <a:lstStyle/>
          <a:p>
            <a:pPr algn="r">
              <a:lnSpc>
                <a:spcPct val="100000"/>
              </a:lnSpc>
            </a:pPr>
            <a:r>
              <a:rPr lang="fi-FI" sz="1050" b="0" strike="noStrike" spc="-1">
                <a:solidFill>
                  <a:srgbClr val="243E48"/>
                </a:solidFill>
                <a:latin typeface="Open Sans"/>
              </a:rPr>
              <a:t>Artific Intelligence</a:t>
            </a:r>
            <a:endParaRPr lang="fi-FI" sz="1050" b="0" strike="noStrike" spc="-1">
              <a:latin typeface="Times New Roman"/>
            </a:endParaRPr>
          </a:p>
        </p:txBody>
      </p:sp>
      <p:sp>
        <p:nvSpPr>
          <p:cNvPr id="128" name="TextShape 3"/>
          <p:cNvSpPr txBox="1"/>
          <p:nvPr/>
        </p:nvSpPr>
        <p:spPr>
          <a:xfrm>
            <a:off x="804240" y="1867320"/>
            <a:ext cx="5243760" cy="4180680"/>
          </a:xfrm>
          <a:prstGeom prst="rect">
            <a:avLst/>
          </a:prstGeom>
          <a:noFill/>
          <a:ln>
            <a:noFill/>
          </a:ln>
        </p:spPr>
        <p:txBody>
          <a:bodyPr lIns="0" tIns="0" rIns="0" bIns="0"/>
          <a:lstStyle/>
          <a:p>
            <a:pPr>
              <a:lnSpc>
                <a:spcPct val="110000"/>
              </a:lnSpc>
              <a:spcAft>
                <a:spcPts val="799"/>
              </a:spcAft>
            </a:pPr>
            <a:r>
              <a:rPr lang="fi-FI" sz="1400" b="0" strike="noStrike" spc="-1">
                <a:solidFill>
                  <a:srgbClr val="243E48"/>
                </a:solidFill>
                <a:latin typeface="Open Sans"/>
                <a:ea typeface="Open Sans"/>
              </a:rPr>
              <a:t>Artific Intelligence provides customized machine learning programming and consulting to help your business discover the power of artificial intelligence.</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Platform(s): Python, R, Pandas, Scikit-learn, Keras, cloud</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AI competences: Machine learning, Data visualisation</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Application domain(s): Health, Science or technics, ICT, NLP</a:t>
            </a:r>
            <a:endParaRPr lang="fi-FI" sz="1400" b="0" strike="noStrike" spc="-1">
              <a:solidFill>
                <a:srgbClr val="243E48"/>
              </a:solidFill>
              <a:latin typeface="Open Sans"/>
            </a:endParaRPr>
          </a:p>
          <a:p>
            <a:pPr marL="285840" indent="-285480">
              <a:lnSpc>
                <a:spcPct val="110000"/>
              </a:lnSpc>
              <a:spcAft>
                <a:spcPts val="799"/>
              </a:spcAft>
              <a:buClr>
                <a:srgbClr val="243E48"/>
              </a:buClr>
              <a:buFont typeface="Arial"/>
              <a:buChar char="•"/>
            </a:pPr>
            <a:r>
              <a:rPr lang="fi-FI" sz="1400" b="0" strike="noStrike" spc="-1">
                <a:solidFill>
                  <a:srgbClr val="243E48"/>
                </a:solidFill>
                <a:latin typeface="Open Sans"/>
                <a:ea typeface="Open Sans"/>
              </a:rPr>
              <a:t>References: Cell detection from microscope images, Predictive model for nodal metastasis of breast carcinoma, Hate speech detection system for Fazer marketing campaign</a:t>
            </a:r>
            <a:endParaRPr lang="fi-FI" sz="1400" b="0" strike="noStrike" spc="-1">
              <a:solidFill>
                <a:srgbClr val="243E48"/>
              </a:solidFill>
              <a:latin typeface="Open Sans"/>
            </a:endParaRPr>
          </a:p>
          <a:p>
            <a:pPr>
              <a:lnSpc>
                <a:spcPct val="110000"/>
              </a:lnSpc>
              <a:spcAft>
                <a:spcPts val="799"/>
              </a:spcAft>
            </a:pPr>
            <a:r>
              <a:rPr lang="fi-FI" sz="1400" b="1" strike="noStrike" spc="-1">
                <a:solidFill>
                  <a:srgbClr val="243E48"/>
                </a:solidFill>
                <a:latin typeface="Open Sans"/>
                <a:ea typeface="Open Sans"/>
              </a:rPr>
              <a:t>Contacts</a:t>
            </a:r>
            <a:r>
              <a:rPr lang="fi-FI" sz="1400" b="0" strike="noStrike" spc="-1">
                <a:solidFill>
                  <a:srgbClr val="243E48"/>
                </a:solidFill>
                <a:latin typeface="Open Sans"/>
                <a:ea typeface="Open Sans"/>
              </a:rPr>
              <a:t>:</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Tuomas Tikkanen</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tuomas.tikkanen@artific.ai</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+358 451 555 075</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rPr>
              <a:t>Helsinki</a:t>
            </a:r>
            <a:endParaRPr lang="fi-FI" sz="1400" b="0" strike="noStrike" spc="-1">
              <a:solidFill>
                <a:srgbClr val="243E48"/>
              </a:solidFill>
              <a:latin typeface="Open Sans"/>
            </a:endParaRPr>
          </a:p>
          <a:p>
            <a:pPr>
              <a:lnSpc>
                <a:spcPct val="110000"/>
              </a:lnSpc>
            </a:pPr>
            <a:r>
              <a:rPr lang="fi-FI" sz="1400" b="0" strike="noStrike" spc="-1">
                <a:solidFill>
                  <a:srgbClr val="243E48"/>
                </a:solidFill>
                <a:latin typeface="Open Sans"/>
                <a:ea typeface="Open Sans"/>
                <a:hlinkClick r:id="rId2"/>
              </a:rPr>
              <a:t>www.artific.ai</a:t>
            </a:r>
            <a:endParaRPr lang="fi-FI" sz="1400" b="0" strike="noStrike" spc="-1">
              <a:solidFill>
                <a:srgbClr val="243E48"/>
              </a:solidFill>
              <a:latin typeface="Open Sans"/>
            </a:endParaRPr>
          </a:p>
        </p:txBody>
      </p:sp>
      <p:sp>
        <p:nvSpPr>
          <p:cNvPr id="129" name="TextShape 4"/>
          <p:cNvSpPr txBox="1"/>
          <p:nvPr/>
        </p:nvSpPr>
        <p:spPr>
          <a:xfrm>
            <a:off x="804240" y="800280"/>
            <a:ext cx="5202360" cy="1216800"/>
          </a:xfrm>
          <a:prstGeom prst="rect">
            <a:avLst/>
          </a:prstGeom>
          <a:noFill/>
          <a:ln>
            <a:noFill/>
          </a:ln>
        </p:spPr>
        <p:txBody>
          <a:bodyPr lIns="0" tIns="0" rIns="0" bIns="0"/>
          <a:lstStyle/>
          <a:p>
            <a:pPr>
              <a:lnSpc>
                <a:spcPct val="90000"/>
              </a:lnSpc>
            </a:pPr>
            <a:r>
              <a:rPr lang="fi-FI" sz="2800" b="1" strike="noStrike" spc="-1">
                <a:solidFill>
                  <a:srgbClr val="243E48"/>
                </a:solidFill>
                <a:latin typeface="Montserrat"/>
              </a:rPr>
              <a:t>Customized Machine Learning Solutions</a:t>
            </a:r>
            <a:endParaRPr lang="fi-FI" sz="2800" b="0" strike="noStrike" spc="-1">
              <a:solidFill>
                <a:srgbClr val="243E48"/>
              </a:solidFill>
              <a:latin typeface="Open Sans"/>
            </a:endParaRPr>
          </a:p>
        </p:txBody>
      </p:sp>
      <p:pic>
        <p:nvPicPr>
          <p:cNvPr id="130" name="Picture Placeholder 5"/>
          <p:cNvPicPr/>
          <p:nvPr/>
        </p:nvPicPr>
        <p:blipFill>
          <a:blip r:embed="rId3"/>
          <a:stretch/>
        </p:blipFill>
        <p:spPr>
          <a:xfrm>
            <a:off x="6431760" y="0"/>
            <a:ext cx="5760360" cy="3240000"/>
          </a:xfrm>
          <a:prstGeom prst="rect">
            <a:avLst/>
          </a:prstGeom>
          <a:ln>
            <a:noFill/>
          </a:ln>
        </p:spPr>
      </p:pic>
      <p:pic>
        <p:nvPicPr>
          <p:cNvPr id="131" name="Picture Placeholder 6"/>
          <p:cNvPicPr/>
          <p:nvPr/>
        </p:nvPicPr>
        <p:blipFill>
          <a:blip r:embed="rId4"/>
          <a:stretch/>
        </p:blipFill>
        <p:spPr>
          <a:xfrm>
            <a:off x="6444000" y="3261600"/>
            <a:ext cx="5712120" cy="1907280"/>
          </a:xfrm>
          <a:prstGeom prst="rect">
            <a:avLst/>
          </a:prstGeom>
          <a:ln>
            <a:noFill/>
          </a:ln>
        </p:spPr>
      </p:pic>
    </p:spTree>
    <p:extLst>
      <p:ext uri="{BB962C8B-B14F-4D97-AF65-F5344CB8AC3E}">
        <p14:creationId xmlns:p14="http://schemas.microsoft.com/office/powerpoint/2010/main" val="3327634951"/>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4</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700005" y="1901154"/>
            <a:ext cx="5307096" cy="4156744"/>
          </a:xfrm>
        </p:spPr>
        <p:txBody>
          <a:bodyPr>
            <a:normAutofit fontScale="70000" lnSpcReduction="20000"/>
          </a:bodyPr>
          <a:lstStyle/>
          <a:p>
            <a:r>
              <a:rPr lang="en-GB" sz="2600" dirty="0"/>
              <a:t>Business Advantages through Analytics.</a:t>
            </a:r>
            <a:endParaRPr lang="en-GB" dirty="0"/>
          </a:p>
          <a:p>
            <a:endParaRPr lang="en-GB" dirty="0"/>
          </a:p>
          <a:p>
            <a:pPr marL="285750" indent="-285750">
              <a:buFont typeface="Arial" panose="020B0604020202020204" pitchFamily="34" charset="0"/>
              <a:buChar char="•"/>
            </a:pPr>
            <a:r>
              <a:rPr lang="en-GB" dirty="0"/>
              <a:t>Platform(s): Python &amp; R ML-libraries, MS Azure, SAS </a:t>
            </a:r>
            <a:r>
              <a:rPr lang="en-GB" dirty="0" err="1"/>
              <a:t>Viya</a:t>
            </a:r>
            <a:r>
              <a:rPr lang="en-GB" dirty="0"/>
              <a:t>, AWS</a:t>
            </a:r>
          </a:p>
          <a:p>
            <a:pPr marL="285750" indent="-285750">
              <a:buFont typeface="Arial" panose="020B0604020202020204" pitchFamily="34" charset="0"/>
              <a:buChar char="•"/>
            </a:pPr>
            <a:r>
              <a:rPr lang="en-GB" dirty="0"/>
              <a:t>AI competences: Fundamentals, Statistics, Data visualisation, Big data, Machine learning,  Data </a:t>
            </a:r>
            <a:r>
              <a:rPr lang="en-GB" dirty="0" err="1"/>
              <a:t>wranglin</a:t>
            </a:r>
            <a:r>
              <a:rPr lang="en-GB" dirty="0"/>
              <a:t> &amp; ingestion</a:t>
            </a:r>
          </a:p>
          <a:p>
            <a:pPr marL="285750" indent="-285750">
              <a:buFont typeface="Arial" panose="020B0604020202020204" pitchFamily="34" charset="0"/>
              <a:buChar char="•"/>
            </a:pPr>
            <a:r>
              <a:rPr lang="en-GB" dirty="0"/>
              <a:t>Application domain(s):  Customer, profitability and IoT analytics</a:t>
            </a:r>
          </a:p>
          <a:p>
            <a:pPr marL="285750" indent="-285750">
              <a:buFont typeface="Arial" panose="020B0604020202020204" pitchFamily="34" charset="0"/>
              <a:buChar char="•"/>
            </a:pPr>
            <a:r>
              <a:rPr lang="en-GB" dirty="0"/>
              <a:t>References: Elisa </a:t>
            </a:r>
            <a:r>
              <a:rPr lang="en-GB" dirty="0" err="1"/>
              <a:t>Oyj</a:t>
            </a:r>
            <a:r>
              <a:rPr lang="en-GB" dirty="0"/>
              <a:t>, </a:t>
            </a:r>
            <a:r>
              <a:rPr lang="en-GB" dirty="0" err="1"/>
              <a:t>Helsingin</a:t>
            </a:r>
            <a:r>
              <a:rPr lang="en-GB" dirty="0"/>
              <a:t> </a:t>
            </a:r>
            <a:r>
              <a:rPr lang="en-GB" dirty="0" err="1"/>
              <a:t>Seudun</a:t>
            </a:r>
            <a:r>
              <a:rPr lang="en-GB" dirty="0"/>
              <a:t> </a:t>
            </a:r>
            <a:r>
              <a:rPr lang="en-GB" dirty="0" err="1"/>
              <a:t>Ympäristöpalvelut</a:t>
            </a:r>
            <a:r>
              <a:rPr lang="en-GB" dirty="0"/>
              <a:t>, Kone, </a:t>
            </a:r>
            <a:r>
              <a:rPr lang="en-GB" dirty="0" err="1"/>
              <a:t>Oyj</a:t>
            </a:r>
            <a:r>
              <a:rPr lang="en-GB" dirty="0"/>
              <a:t>, </a:t>
            </a:r>
            <a:r>
              <a:rPr lang="en-GB" dirty="0" err="1"/>
              <a:t>Posti</a:t>
            </a:r>
            <a:r>
              <a:rPr lang="en-GB" dirty="0"/>
              <a:t> Oy, </a:t>
            </a:r>
            <a:r>
              <a:rPr lang="en-GB" dirty="0" err="1"/>
              <a:t>ThirdPresence</a:t>
            </a:r>
            <a:r>
              <a:rPr lang="en-GB" dirty="0"/>
              <a:t> Oy, </a:t>
            </a:r>
            <a:r>
              <a:rPr lang="en-GB" dirty="0" err="1"/>
              <a:t>Valio</a:t>
            </a:r>
            <a:r>
              <a:rPr lang="en-GB" dirty="0"/>
              <a:t> Oy, Valmet </a:t>
            </a:r>
            <a:r>
              <a:rPr lang="en-GB" dirty="0" err="1"/>
              <a:t>Oyj</a:t>
            </a:r>
            <a:r>
              <a:rPr lang="en-GB" dirty="0"/>
              <a:t>, YIT </a:t>
            </a:r>
            <a:r>
              <a:rPr lang="en-GB" dirty="0" err="1"/>
              <a:t>Oyj</a:t>
            </a:r>
            <a:r>
              <a:rPr lang="en-GB" dirty="0"/>
              <a:t>  </a:t>
            </a:r>
          </a:p>
          <a:p>
            <a:endParaRPr lang="en-GB" dirty="0"/>
          </a:p>
          <a:p>
            <a:r>
              <a:rPr lang="en-GB" b="1" dirty="0"/>
              <a:t>Contacts</a:t>
            </a:r>
            <a:r>
              <a:rPr lang="en-GB" dirty="0"/>
              <a:t>:</a:t>
            </a:r>
          </a:p>
          <a:p>
            <a:pPr>
              <a:spcAft>
                <a:spcPts val="0"/>
              </a:spcAft>
            </a:pPr>
            <a:r>
              <a:rPr lang="en-GB" dirty="0"/>
              <a:t>Name: Tomi Haapanen	</a:t>
            </a:r>
          </a:p>
          <a:p>
            <a:pPr>
              <a:spcAft>
                <a:spcPts val="0"/>
              </a:spcAft>
            </a:pPr>
            <a:r>
              <a:rPr lang="en-GB" dirty="0"/>
              <a:t>E-mail: tomi.Haapanen@digia.com</a:t>
            </a:r>
          </a:p>
          <a:p>
            <a:pPr>
              <a:spcAft>
                <a:spcPts val="0"/>
              </a:spcAft>
            </a:pPr>
            <a:r>
              <a:rPr lang="en-GB" dirty="0"/>
              <a:t>Phone: +358 44 0233306</a:t>
            </a:r>
          </a:p>
          <a:p>
            <a:pPr>
              <a:spcAft>
                <a:spcPts val="0"/>
              </a:spcAft>
            </a:pPr>
            <a:r>
              <a:rPr lang="en-GB" dirty="0"/>
              <a:t>City: Helsinki, Finland</a:t>
            </a:r>
          </a:p>
          <a:p>
            <a:pPr>
              <a:spcAft>
                <a:spcPts val="0"/>
              </a:spcAft>
            </a:pPr>
            <a:r>
              <a:rPr lang="en-GB" dirty="0">
                <a:hlinkClick r:id="rId2"/>
              </a:rPr>
              <a:t>https://avarea.fi/</a:t>
            </a:r>
            <a:endParaRPr lang="en-GB" dirty="0"/>
          </a:p>
          <a:p>
            <a:pPr>
              <a:spcAft>
                <a:spcPts val="0"/>
              </a:spcAft>
            </a:pPr>
            <a:endParaRPr lang="en-GB" dirty="0"/>
          </a:p>
        </p:txBody>
      </p:sp>
      <p:sp>
        <p:nvSpPr>
          <p:cNvPr id="5" name="Title 4"/>
          <p:cNvSpPr>
            <a:spLocks noGrp="1"/>
          </p:cNvSpPr>
          <p:nvPr>
            <p:ph type="title"/>
          </p:nvPr>
        </p:nvSpPr>
        <p:spPr>
          <a:xfrm>
            <a:off x="804333" y="800102"/>
            <a:ext cx="5202768" cy="1191536"/>
          </a:xfrm>
        </p:spPr>
        <p:txBody>
          <a:bodyPr/>
          <a:lstStyle/>
          <a:p>
            <a:r>
              <a:rPr lang="en-GB" dirty="0" err="1"/>
              <a:t>Avarea</a:t>
            </a:r>
            <a:r>
              <a:rPr lang="en-GB" dirty="0"/>
              <a:t>: Analytical Brains at Your Service</a:t>
            </a:r>
          </a:p>
        </p:txBody>
      </p:sp>
      <p:pic>
        <p:nvPicPr>
          <p:cNvPr id="11" name="Picture Placeholder 10">
            <a:extLst>
              <a:ext uri="{FF2B5EF4-FFF2-40B4-BE49-F238E27FC236}">
                <a16:creationId xmlns:a16="http://schemas.microsoft.com/office/drawing/2014/main" id="{D166FA2A-FEB4-4AE9-B911-637121F2B8D7}"/>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7861" t="-87381" r="-9893" b="-75715"/>
          <a:stretch/>
        </p:blipFill>
        <p:spPr>
          <a:xfrm>
            <a:off x="7185645" y="1254830"/>
            <a:ext cx="4306350" cy="2412000"/>
          </a:xfrm>
          <a:noFill/>
        </p:spPr>
      </p:pic>
    </p:spTree>
    <p:extLst>
      <p:ext uri="{BB962C8B-B14F-4D97-AF65-F5344CB8AC3E}">
        <p14:creationId xmlns:p14="http://schemas.microsoft.com/office/powerpoint/2010/main" val="269755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5</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3" y="2083324"/>
            <a:ext cx="5202768" cy="3685652"/>
          </a:xfrm>
        </p:spPr>
        <p:txBody>
          <a:bodyPr>
            <a:noAutofit/>
          </a:bodyPr>
          <a:lstStyle/>
          <a:p>
            <a:pPr>
              <a:lnSpc>
                <a:spcPct val="100000"/>
              </a:lnSpc>
              <a:spcAft>
                <a:spcPts val="0"/>
              </a:spcAft>
            </a:pPr>
            <a:r>
              <a:rPr lang="en-GB" sz="1400" dirty="0" err="1"/>
              <a:t>Botlabs</a:t>
            </a:r>
            <a:r>
              <a:rPr lang="en-GB" sz="1400" dirty="0"/>
              <a:t> will provide low cost software robotics for all companies and for all domains. We will automate information flow between different information systems, ERP, invoicing etc which you currently do manually. Monthly fee, no other costs and no changes for the SW systems you currently </a:t>
            </a:r>
            <a:r>
              <a:rPr lang="en-GB" sz="1400"/>
              <a:t>use</a:t>
            </a:r>
            <a:r>
              <a:rPr lang="en-GB" sz="1400" smtClean="0"/>
              <a:t>.</a:t>
            </a:r>
          </a:p>
          <a:p>
            <a:pPr marL="285750" indent="-285750">
              <a:lnSpc>
                <a:spcPct val="100000"/>
              </a:lnSpc>
              <a:spcAft>
                <a:spcPts val="0"/>
              </a:spcAft>
              <a:buFont typeface="Arial" panose="020B0604020202020204" pitchFamily="34" charset="0"/>
              <a:buChar char="•"/>
            </a:pPr>
            <a:r>
              <a:rPr lang="en-GB" sz="1400" smtClean="0"/>
              <a:t>Platform(s</a:t>
            </a:r>
            <a:r>
              <a:rPr lang="en-GB" sz="1400" dirty="0"/>
              <a:t>): </a:t>
            </a:r>
            <a:r>
              <a:rPr lang="en-GB" sz="1400" dirty="0" err="1"/>
              <a:t>BotlabsRobotPlatform</a:t>
            </a:r>
            <a:r>
              <a:rPr lang="en-GB" sz="1400" dirty="0"/>
              <a:t>, </a:t>
            </a:r>
            <a:r>
              <a:rPr lang="en-GB" sz="1400" dirty="0" err="1"/>
              <a:t>RobotFramework</a:t>
            </a:r>
            <a:endParaRPr lang="en-GB" sz="1400" dirty="0"/>
          </a:p>
          <a:p>
            <a:pPr marL="285750" indent="-285750">
              <a:lnSpc>
                <a:spcPct val="100000"/>
              </a:lnSpc>
              <a:spcAft>
                <a:spcPts val="0"/>
              </a:spcAft>
              <a:buFont typeface="Arial" panose="020B0604020202020204" pitchFamily="34" charset="0"/>
              <a:buChar char="•"/>
            </a:pPr>
            <a:r>
              <a:rPr lang="en-GB" sz="1400" dirty="0"/>
              <a:t>AI competences: </a:t>
            </a:r>
            <a:r>
              <a:rPr lang="en-GB" sz="1400" dirty="0" err="1"/>
              <a:t>RoboticProcessAutomation</a:t>
            </a:r>
            <a:r>
              <a:rPr lang="en-GB" sz="1400" dirty="0"/>
              <a:t> (RPA), Software Robots</a:t>
            </a:r>
          </a:p>
          <a:p>
            <a:pPr marL="285750" indent="-285750">
              <a:lnSpc>
                <a:spcPct val="100000"/>
              </a:lnSpc>
              <a:spcAft>
                <a:spcPts val="0"/>
              </a:spcAft>
              <a:buFont typeface="Arial" panose="020B0604020202020204" pitchFamily="34" charset="0"/>
              <a:buChar char="•"/>
            </a:pPr>
            <a:r>
              <a:rPr lang="en-GB" sz="1400" dirty="0"/>
              <a:t>Application domain(s):  </a:t>
            </a:r>
            <a:r>
              <a:rPr lang="fi-FI" sz="1400" dirty="0"/>
              <a:t>ICT</a:t>
            </a:r>
          </a:p>
          <a:p>
            <a:pPr>
              <a:lnSpc>
                <a:spcPct val="100000"/>
              </a:lnSpc>
              <a:spcAft>
                <a:spcPts val="0"/>
              </a:spcAft>
            </a:pPr>
            <a:endParaRPr lang="en-GB" sz="1400" b="1" dirty="0" smtClean="0"/>
          </a:p>
          <a:p>
            <a:pPr>
              <a:lnSpc>
                <a:spcPct val="100000"/>
              </a:lnSpc>
              <a:spcAft>
                <a:spcPts val="0"/>
              </a:spcAft>
            </a:pPr>
            <a:r>
              <a:rPr lang="en-GB" sz="1400" b="1" dirty="0" smtClean="0"/>
              <a:t>Contacts</a:t>
            </a:r>
            <a:r>
              <a:rPr lang="en-GB" sz="1400" dirty="0"/>
              <a:t>:</a:t>
            </a:r>
          </a:p>
          <a:p>
            <a:pPr>
              <a:lnSpc>
                <a:spcPct val="100000"/>
              </a:lnSpc>
              <a:spcAft>
                <a:spcPts val="0"/>
              </a:spcAft>
            </a:pPr>
            <a:r>
              <a:rPr lang="en-GB" sz="1400" dirty="0"/>
              <a:t>Name	Heikki Anttila</a:t>
            </a:r>
          </a:p>
          <a:p>
            <a:pPr>
              <a:lnSpc>
                <a:spcPct val="100000"/>
              </a:lnSpc>
              <a:spcAft>
                <a:spcPts val="0"/>
              </a:spcAft>
            </a:pPr>
            <a:r>
              <a:rPr lang="en-GB" sz="1400" dirty="0"/>
              <a:t>E-mail	Heikki.Anttila@botlabs.fi</a:t>
            </a:r>
          </a:p>
          <a:p>
            <a:pPr>
              <a:lnSpc>
                <a:spcPct val="100000"/>
              </a:lnSpc>
              <a:spcAft>
                <a:spcPts val="0"/>
              </a:spcAft>
            </a:pPr>
            <a:r>
              <a:rPr lang="en-GB" sz="1400" dirty="0"/>
              <a:t>Phone	+358 40 5170140</a:t>
            </a:r>
          </a:p>
          <a:p>
            <a:pPr>
              <a:lnSpc>
                <a:spcPct val="100000"/>
              </a:lnSpc>
              <a:spcAft>
                <a:spcPts val="0"/>
              </a:spcAft>
            </a:pPr>
            <a:r>
              <a:rPr lang="en-GB" sz="1400" dirty="0"/>
              <a:t>City	Oulu</a:t>
            </a:r>
          </a:p>
          <a:p>
            <a:pPr>
              <a:lnSpc>
                <a:spcPct val="100000"/>
              </a:lnSpc>
              <a:spcAft>
                <a:spcPts val="0"/>
              </a:spcAft>
            </a:pPr>
            <a:r>
              <a:rPr lang="en-GB" sz="1400" dirty="0"/>
              <a:t>www	www.botlabs.fi</a:t>
            </a:r>
          </a:p>
        </p:txBody>
      </p:sp>
      <p:sp>
        <p:nvSpPr>
          <p:cNvPr id="5" name="Title 4"/>
          <p:cNvSpPr>
            <a:spLocks noGrp="1"/>
          </p:cNvSpPr>
          <p:nvPr>
            <p:ph type="title"/>
          </p:nvPr>
        </p:nvSpPr>
        <p:spPr>
          <a:xfrm>
            <a:off x="804333" y="800102"/>
            <a:ext cx="5202768" cy="1217234"/>
          </a:xfrm>
        </p:spPr>
        <p:txBody>
          <a:bodyPr/>
          <a:lstStyle/>
          <a:p>
            <a:r>
              <a:rPr lang="en-GB" dirty="0"/>
              <a:t>Software Robotics </a:t>
            </a:r>
            <a:r>
              <a:rPr lang="en-GB" dirty="0" smtClean="0"/>
              <a:t>will </a:t>
            </a:r>
            <a:r>
              <a:rPr lang="en-GB" dirty="0" err="1" smtClean="0"/>
              <a:t>automise</a:t>
            </a:r>
            <a:r>
              <a:rPr lang="en-GB" dirty="0" smtClean="0"/>
              <a:t> the manual work between various systems</a:t>
            </a:r>
            <a:endParaRPr lang="en-GB" dirty="0"/>
          </a:p>
        </p:txBody>
      </p:sp>
      <p:sp>
        <p:nvSpPr>
          <p:cNvPr id="20" name="Tasakylkinen kolmio 19">
            <a:extLst>
              <a:ext uri="{FF2B5EF4-FFF2-40B4-BE49-F238E27FC236}">
                <a16:creationId xmlns:a16="http://schemas.microsoft.com/office/drawing/2014/main" id="{0039990C-DB10-4079-8AAE-3FF9BDD8EA16}"/>
              </a:ext>
            </a:extLst>
          </p:cNvPr>
          <p:cNvSpPr/>
          <p:nvPr/>
        </p:nvSpPr>
        <p:spPr>
          <a:xfrm>
            <a:off x="7043936" y="135243"/>
            <a:ext cx="4132249" cy="3685521"/>
          </a:xfrm>
          <a:prstGeom prst="triangle">
            <a:avLst/>
          </a:prstGeom>
          <a:solidFill>
            <a:srgbClr val="7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Tekstin paikkamerkki 16">
            <a:extLst>
              <a:ext uri="{FF2B5EF4-FFF2-40B4-BE49-F238E27FC236}">
                <a16:creationId xmlns:a16="http://schemas.microsoft.com/office/drawing/2014/main" id="{D8396B91-84A5-42DE-8966-3E8FFA59DD7A}"/>
              </a:ext>
            </a:extLst>
          </p:cNvPr>
          <p:cNvSpPr txBox="1">
            <a:spLocks/>
          </p:cNvSpPr>
          <p:nvPr/>
        </p:nvSpPr>
        <p:spPr>
          <a:xfrm>
            <a:off x="8254992" y="2075393"/>
            <a:ext cx="1570535" cy="61861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2000" b="1" dirty="0">
                <a:solidFill>
                  <a:schemeClr val="bg1">
                    <a:lumMod val="50000"/>
                  </a:schemeClr>
                </a:solidFill>
              </a:rPr>
              <a:t>Robot Framework</a:t>
            </a:r>
          </a:p>
        </p:txBody>
      </p:sp>
      <p:sp>
        <p:nvSpPr>
          <p:cNvPr id="22" name="Tekstin paikkamerkki 16">
            <a:extLst>
              <a:ext uri="{FF2B5EF4-FFF2-40B4-BE49-F238E27FC236}">
                <a16:creationId xmlns:a16="http://schemas.microsoft.com/office/drawing/2014/main" id="{127572A2-A6E8-4C81-95B5-F9813D6EB1D8}"/>
              </a:ext>
            </a:extLst>
          </p:cNvPr>
          <p:cNvSpPr txBox="1">
            <a:spLocks/>
          </p:cNvSpPr>
          <p:nvPr/>
        </p:nvSpPr>
        <p:spPr>
          <a:xfrm>
            <a:off x="8254992" y="3044099"/>
            <a:ext cx="1712873" cy="46330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800" b="1" dirty="0">
                <a:solidFill>
                  <a:schemeClr val="bg1">
                    <a:lumMod val="50000"/>
                  </a:schemeClr>
                </a:solidFill>
              </a:rPr>
              <a:t>Robot </a:t>
            </a:r>
            <a:r>
              <a:rPr lang="fi-FI" sz="1800" b="1" dirty="0" err="1">
                <a:solidFill>
                  <a:schemeClr val="bg1">
                    <a:lumMod val="50000"/>
                  </a:schemeClr>
                </a:solidFill>
              </a:rPr>
              <a:t>programming</a:t>
            </a:r>
            <a:endParaRPr lang="fi-FI" sz="1800" b="1" dirty="0">
              <a:solidFill>
                <a:schemeClr val="bg1">
                  <a:lumMod val="50000"/>
                </a:schemeClr>
              </a:solidFill>
            </a:endParaRPr>
          </a:p>
        </p:txBody>
      </p:sp>
      <p:sp>
        <p:nvSpPr>
          <p:cNvPr id="23" name="Tekstin paikkamerkki 16">
            <a:extLst>
              <a:ext uri="{FF2B5EF4-FFF2-40B4-BE49-F238E27FC236}">
                <a16:creationId xmlns:a16="http://schemas.microsoft.com/office/drawing/2014/main" id="{7E8E31D1-2DF0-4CE9-9203-F48DE6948839}"/>
              </a:ext>
            </a:extLst>
          </p:cNvPr>
          <p:cNvSpPr txBox="1">
            <a:spLocks/>
          </p:cNvSpPr>
          <p:nvPr/>
        </p:nvSpPr>
        <p:spPr>
          <a:xfrm>
            <a:off x="8324793" y="1327913"/>
            <a:ext cx="1570534" cy="528614"/>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2000" b="1" dirty="0" err="1">
                <a:solidFill>
                  <a:schemeClr val="bg1">
                    <a:lumMod val="50000"/>
                  </a:schemeClr>
                </a:solidFill>
              </a:rPr>
              <a:t>Botlabs</a:t>
            </a:r>
            <a:r>
              <a:rPr lang="fi-FI" sz="2000" b="1" dirty="0">
                <a:solidFill>
                  <a:schemeClr val="bg1">
                    <a:lumMod val="50000"/>
                  </a:schemeClr>
                </a:solidFill>
              </a:rPr>
              <a:t> Robot </a:t>
            </a:r>
            <a:r>
              <a:rPr lang="fi-FI" sz="2000" b="1" dirty="0" err="1">
                <a:solidFill>
                  <a:schemeClr val="bg1">
                    <a:lumMod val="50000"/>
                  </a:schemeClr>
                </a:solidFill>
              </a:rPr>
              <a:t>Platform</a:t>
            </a:r>
            <a:endParaRPr lang="fi-FI" sz="2000" b="1" dirty="0">
              <a:solidFill>
                <a:schemeClr val="bg1">
                  <a:lumMod val="50000"/>
                </a:schemeClr>
              </a:solidFill>
            </a:endParaRPr>
          </a:p>
        </p:txBody>
      </p:sp>
      <p:sp>
        <p:nvSpPr>
          <p:cNvPr id="24" name="Tekstin paikkamerkki 16">
            <a:extLst>
              <a:ext uri="{FF2B5EF4-FFF2-40B4-BE49-F238E27FC236}">
                <a16:creationId xmlns:a16="http://schemas.microsoft.com/office/drawing/2014/main" id="{A04B9CD3-CEF7-431E-9396-A2305EF6791B}"/>
              </a:ext>
            </a:extLst>
          </p:cNvPr>
          <p:cNvSpPr txBox="1">
            <a:spLocks/>
          </p:cNvSpPr>
          <p:nvPr/>
        </p:nvSpPr>
        <p:spPr>
          <a:xfrm>
            <a:off x="6515242" y="2153046"/>
            <a:ext cx="1277369" cy="463309"/>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2000" b="1" dirty="0" err="1">
                <a:solidFill>
                  <a:schemeClr val="bg1">
                    <a:lumMod val="50000"/>
                  </a:schemeClr>
                </a:solidFill>
              </a:rPr>
              <a:t>Botlabs</a:t>
            </a:r>
            <a:r>
              <a:rPr lang="fi-FI" sz="2000" b="1" dirty="0">
                <a:solidFill>
                  <a:schemeClr val="bg1">
                    <a:lumMod val="50000"/>
                  </a:schemeClr>
                </a:solidFill>
              </a:rPr>
              <a:t> Libraries</a:t>
            </a:r>
          </a:p>
        </p:txBody>
      </p:sp>
      <p:sp>
        <p:nvSpPr>
          <p:cNvPr id="25" name="Tekstin paikkamerkki 16">
            <a:extLst>
              <a:ext uri="{FF2B5EF4-FFF2-40B4-BE49-F238E27FC236}">
                <a16:creationId xmlns:a16="http://schemas.microsoft.com/office/drawing/2014/main" id="{AF605E1D-8537-4547-882E-B4B11148ABBE}"/>
              </a:ext>
            </a:extLst>
          </p:cNvPr>
          <p:cNvSpPr txBox="1">
            <a:spLocks/>
          </p:cNvSpPr>
          <p:nvPr/>
        </p:nvSpPr>
        <p:spPr>
          <a:xfrm>
            <a:off x="6038915" y="2863001"/>
            <a:ext cx="1371358" cy="661708"/>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2000" b="1" dirty="0">
                <a:solidFill>
                  <a:schemeClr val="bg1">
                    <a:lumMod val="50000"/>
                  </a:schemeClr>
                </a:solidFill>
              </a:rPr>
              <a:t>Robot Framework Libraries</a:t>
            </a:r>
          </a:p>
        </p:txBody>
      </p:sp>
      <p:sp>
        <p:nvSpPr>
          <p:cNvPr id="26" name="Tekstin paikkamerkki 16">
            <a:extLst>
              <a:ext uri="{FF2B5EF4-FFF2-40B4-BE49-F238E27FC236}">
                <a16:creationId xmlns:a16="http://schemas.microsoft.com/office/drawing/2014/main" id="{BC2B145D-D98B-4460-88DD-B9434FEB6994}"/>
              </a:ext>
            </a:extLst>
          </p:cNvPr>
          <p:cNvSpPr txBox="1">
            <a:spLocks/>
          </p:cNvSpPr>
          <p:nvPr/>
        </p:nvSpPr>
        <p:spPr>
          <a:xfrm>
            <a:off x="6859891" y="1305442"/>
            <a:ext cx="1395101" cy="672561"/>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2000" b="1" dirty="0" err="1">
                <a:solidFill>
                  <a:schemeClr val="bg1">
                    <a:lumMod val="50000"/>
                  </a:schemeClr>
                </a:solidFill>
              </a:rPr>
              <a:t>Botlabs</a:t>
            </a:r>
            <a:r>
              <a:rPr lang="fi-FI" sz="2000" b="1" dirty="0">
                <a:solidFill>
                  <a:schemeClr val="bg1">
                    <a:lumMod val="50000"/>
                  </a:schemeClr>
                </a:solidFill>
              </a:rPr>
              <a:t> </a:t>
            </a:r>
            <a:r>
              <a:rPr lang="fi-FI" sz="2000" b="1" dirty="0" err="1">
                <a:solidFill>
                  <a:schemeClr val="bg1">
                    <a:lumMod val="50000"/>
                  </a:schemeClr>
                </a:solidFill>
              </a:rPr>
              <a:t>Customer</a:t>
            </a:r>
            <a:r>
              <a:rPr lang="fi-FI" sz="2000" b="1" dirty="0">
                <a:solidFill>
                  <a:schemeClr val="bg1">
                    <a:lumMod val="50000"/>
                  </a:schemeClr>
                </a:solidFill>
              </a:rPr>
              <a:t> Libraries</a:t>
            </a:r>
          </a:p>
        </p:txBody>
      </p:sp>
      <p:pic>
        <p:nvPicPr>
          <p:cNvPr id="30" name="Kuva 29">
            <a:extLst>
              <a:ext uri="{FF2B5EF4-FFF2-40B4-BE49-F238E27FC236}">
                <a16:creationId xmlns:a16="http://schemas.microsoft.com/office/drawing/2014/main" id="{A13B249B-9606-43B5-9C64-2B52CE0BC7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336471" y="4419630"/>
            <a:ext cx="5695950" cy="1381125"/>
          </a:xfrm>
          <a:prstGeom prst="rect">
            <a:avLst/>
          </a:prstGeom>
        </p:spPr>
      </p:pic>
    </p:spTree>
    <p:extLst>
      <p:ext uri="{BB962C8B-B14F-4D97-AF65-F5344CB8AC3E}">
        <p14:creationId xmlns:p14="http://schemas.microsoft.com/office/powerpoint/2010/main" val="199430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6</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3274" y="1406786"/>
            <a:ext cx="5202768" cy="4790813"/>
          </a:xfrm>
        </p:spPr>
        <p:txBody>
          <a:bodyPr>
            <a:noAutofit/>
          </a:bodyPr>
          <a:lstStyle/>
          <a:p>
            <a:r>
              <a:rPr lang="fi-FI" sz="1400" dirty="0" err="1"/>
              <a:t>Our</a:t>
            </a:r>
            <a:r>
              <a:rPr lang="fi-FI" sz="1400" dirty="0"/>
              <a:t> </a:t>
            </a:r>
            <a:r>
              <a:rPr lang="fi-FI" sz="1400" dirty="0" err="1"/>
              <a:t>Vison</a:t>
            </a:r>
            <a:r>
              <a:rPr lang="fi-FI" sz="1400" dirty="0"/>
              <a:t> is to </a:t>
            </a:r>
            <a:r>
              <a:rPr lang="fi-FI" sz="1400" dirty="0" err="1"/>
              <a:t>make</a:t>
            </a:r>
            <a:r>
              <a:rPr lang="fi-FI" sz="1400" dirty="0"/>
              <a:t> Digital </a:t>
            </a:r>
            <a:r>
              <a:rPr lang="fi-FI" sz="1400" dirty="0" err="1"/>
              <a:t>Co-workers</a:t>
            </a:r>
            <a:r>
              <a:rPr lang="fi-FI" sz="1400" dirty="0"/>
              <a:t>. Components </a:t>
            </a:r>
            <a:r>
              <a:rPr lang="fi-FI" sz="1400" dirty="0" err="1"/>
              <a:t>which</a:t>
            </a:r>
            <a:r>
              <a:rPr lang="fi-FI" sz="1400" dirty="0"/>
              <a:t> </a:t>
            </a:r>
            <a:r>
              <a:rPr lang="fi-FI" sz="1400" dirty="0" err="1"/>
              <a:t>understand</a:t>
            </a:r>
            <a:r>
              <a:rPr lang="fi-FI" sz="1400" dirty="0"/>
              <a:t> and </a:t>
            </a:r>
            <a:r>
              <a:rPr lang="fi-FI" sz="1400" dirty="0" err="1"/>
              <a:t>automate</a:t>
            </a:r>
            <a:r>
              <a:rPr lang="fi-FI" sz="1400" dirty="0"/>
              <a:t> </a:t>
            </a:r>
            <a:r>
              <a:rPr lang="fi-FI" sz="1400" dirty="0" err="1"/>
              <a:t>knowledge</a:t>
            </a:r>
            <a:r>
              <a:rPr lang="fi-FI" sz="1400" dirty="0"/>
              <a:t> </a:t>
            </a:r>
            <a:r>
              <a:rPr lang="fi-FI" sz="1400" dirty="0" err="1"/>
              <a:t>tasks</a:t>
            </a:r>
            <a:r>
              <a:rPr lang="fi-FI" sz="1400" dirty="0"/>
              <a:t>. </a:t>
            </a:r>
            <a:r>
              <a:rPr lang="fi-FI" sz="1400" dirty="0" err="1"/>
              <a:t>Our</a:t>
            </a:r>
            <a:r>
              <a:rPr lang="fi-FI" sz="1400" dirty="0"/>
              <a:t> </a:t>
            </a:r>
            <a:r>
              <a:rPr lang="fi-FI" sz="1400" dirty="0" err="1"/>
              <a:t>Document</a:t>
            </a:r>
            <a:r>
              <a:rPr lang="fi-FI" sz="1400" dirty="0"/>
              <a:t> </a:t>
            </a:r>
            <a:r>
              <a:rPr lang="fi-FI" sz="1400" dirty="0" err="1"/>
              <a:t>Understanding</a:t>
            </a:r>
            <a:r>
              <a:rPr lang="fi-FI" sz="1400" dirty="0"/>
              <a:t> </a:t>
            </a:r>
            <a:r>
              <a:rPr lang="fi-FI" sz="1400" dirty="0" err="1"/>
              <a:t>product</a:t>
            </a:r>
            <a:r>
              <a:rPr lang="fi-FI" sz="1400" dirty="0"/>
              <a:t> </a:t>
            </a:r>
            <a:r>
              <a:rPr lang="fi-FI" sz="1400" dirty="0" err="1"/>
              <a:t>helps</a:t>
            </a:r>
            <a:r>
              <a:rPr lang="fi-FI" sz="1400" dirty="0"/>
              <a:t> Enterprises in business </a:t>
            </a:r>
            <a:r>
              <a:rPr lang="fi-FI" sz="1400" dirty="0" err="1"/>
              <a:t>process</a:t>
            </a:r>
            <a:r>
              <a:rPr lang="fi-FI" sz="1400" dirty="0"/>
              <a:t> </a:t>
            </a:r>
            <a:r>
              <a:rPr lang="fi-FI" sz="1400" dirty="0" err="1"/>
              <a:t>optimization</a:t>
            </a:r>
            <a:r>
              <a:rPr lang="fi-FI" sz="1400" dirty="0"/>
              <a:t>. </a:t>
            </a:r>
            <a:r>
              <a:rPr lang="fi-FI" sz="1400" dirty="0" err="1"/>
              <a:t>Our</a:t>
            </a:r>
            <a:r>
              <a:rPr lang="fi-FI" sz="1400" dirty="0"/>
              <a:t> Industrial </a:t>
            </a:r>
            <a:r>
              <a:rPr lang="fi-FI" sz="1400" dirty="0" err="1"/>
              <a:t>intelligence</a:t>
            </a:r>
            <a:r>
              <a:rPr lang="fi-FI" sz="1400" dirty="0"/>
              <a:t> </a:t>
            </a:r>
            <a:r>
              <a:rPr lang="fi-FI" sz="1400" dirty="0" err="1"/>
              <a:t>product</a:t>
            </a:r>
            <a:r>
              <a:rPr lang="fi-FI" sz="1400" dirty="0"/>
              <a:t> </a:t>
            </a:r>
            <a:r>
              <a:rPr lang="fi-FI" sz="1400" dirty="0" err="1"/>
              <a:t>helps</a:t>
            </a:r>
            <a:r>
              <a:rPr lang="fi-FI" sz="1400" dirty="0"/>
              <a:t> </a:t>
            </a:r>
            <a:r>
              <a:rPr lang="fi-FI" sz="1400" dirty="0" err="1"/>
              <a:t>process</a:t>
            </a:r>
            <a:r>
              <a:rPr lang="fi-FI" sz="1400" dirty="0"/>
              <a:t> </a:t>
            </a:r>
            <a:r>
              <a:rPr lang="fi-FI" sz="1400" dirty="0" err="1"/>
              <a:t>prediction</a:t>
            </a:r>
            <a:r>
              <a:rPr lang="fi-FI" sz="1400" dirty="0"/>
              <a:t>, </a:t>
            </a:r>
            <a:r>
              <a:rPr lang="fi-FI" sz="1400" dirty="0" err="1"/>
              <a:t>optimisation</a:t>
            </a:r>
            <a:r>
              <a:rPr lang="fi-FI" sz="1400" dirty="0"/>
              <a:t> and </a:t>
            </a:r>
            <a:r>
              <a:rPr lang="fi-FI" sz="1400" dirty="0" err="1"/>
              <a:t>process</a:t>
            </a:r>
            <a:r>
              <a:rPr lang="fi-FI" sz="1400" dirty="0"/>
              <a:t> </a:t>
            </a:r>
            <a:r>
              <a:rPr lang="fi-FI" sz="1400" dirty="0" err="1"/>
              <a:t>control</a:t>
            </a:r>
            <a:r>
              <a:rPr lang="fi-FI" sz="1400" dirty="0"/>
              <a:t>.</a:t>
            </a:r>
            <a:endParaRPr lang="en-GB" sz="1400" dirty="0"/>
          </a:p>
          <a:p>
            <a:pPr marL="285750" indent="-285750">
              <a:buFont typeface="Arial" panose="020B0604020202020204" pitchFamily="34" charset="0"/>
              <a:buChar char="•"/>
            </a:pPr>
            <a:r>
              <a:rPr lang="en-GB" sz="1400" dirty="0"/>
              <a:t>Platforms: Curious AI SaaS</a:t>
            </a:r>
          </a:p>
          <a:p>
            <a:pPr marL="285750" indent="-285750">
              <a:buFont typeface="Arial" panose="020B0604020202020204" pitchFamily="34" charset="0"/>
              <a:buChar char="•"/>
            </a:pPr>
            <a:r>
              <a:rPr lang="en-GB" sz="1400" dirty="0"/>
              <a:t>AI competences: Machine learning, Deep Learning</a:t>
            </a:r>
          </a:p>
          <a:p>
            <a:pPr marL="285750" indent="-285750">
              <a:buFont typeface="Arial" panose="020B0604020202020204" pitchFamily="34" charset="0"/>
              <a:buChar char="•"/>
            </a:pPr>
            <a:r>
              <a:rPr lang="en-GB" sz="1400" dirty="0"/>
              <a:t>Application domains:  Industry(Production) , ICT, Enterprises, Auditing Firms</a:t>
            </a:r>
          </a:p>
          <a:p>
            <a:pPr marL="285750" indent="-285750">
              <a:buFont typeface="Arial" panose="020B0604020202020204" pitchFamily="34" charset="0"/>
              <a:buChar char="•"/>
            </a:pPr>
            <a:r>
              <a:rPr lang="en-GB" sz="1400" dirty="0"/>
              <a:t>References: Berggren &amp; Neste Engineering Solutions- </a:t>
            </a:r>
            <a:r>
              <a:rPr lang="en-GB" sz="1400" dirty="0">
                <a:hlinkClick r:id="rId2"/>
              </a:rPr>
              <a:t>https://www.neste.com/neste-engineering-solutions-and-curious-ai-develop-advanced-ai-technology-process-industry</a:t>
            </a:r>
            <a:endParaRPr lang="en-GB" sz="1400" dirty="0"/>
          </a:p>
          <a:p>
            <a:pPr>
              <a:lnSpc>
                <a:spcPct val="100000"/>
              </a:lnSpc>
              <a:spcAft>
                <a:spcPts val="0"/>
              </a:spcAft>
            </a:pPr>
            <a:r>
              <a:rPr lang="en-GB" sz="1400" b="1" dirty="0"/>
              <a:t>Contacts</a:t>
            </a:r>
            <a:r>
              <a:rPr lang="en-GB" sz="1400" dirty="0"/>
              <a:t>:</a:t>
            </a:r>
          </a:p>
          <a:p>
            <a:pPr>
              <a:lnSpc>
                <a:spcPct val="100000"/>
              </a:lnSpc>
              <a:spcAft>
                <a:spcPts val="0"/>
              </a:spcAft>
            </a:pPr>
            <a:r>
              <a:rPr lang="en-GB" sz="1400" dirty="0"/>
              <a:t>Name - Apurva Dhawan</a:t>
            </a:r>
          </a:p>
          <a:p>
            <a:pPr>
              <a:lnSpc>
                <a:spcPct val="100000"/>
              </a:lnSpc>
              <a:spcAft>
                <a:spcPts val="0"/>
              </a:spcAft>
            </a:pPr>
            <a:r>
              <a:rPr lang="en-GB" sz="1400" dirty="0"/>
              <a:t>E-mail - </a:t>
            </a:r>
            <a:r>
              <a:rPr lang="en-GB" sz="1400" dirty="0" err="1"/>
              <a:t>sales@cai.fi</a:t>
            </a:r>
            <a:endParaRPr lang="en-GB" sz="1400" dirty="0"/>
          </a:p>
          <a:p>
            <a:pPr>
              <a:lnSpc>
                <a:spcPct val="100000"/>
              </a:lnSpc>
              <a:spcAft>
                <a:spcPts val="0"/>
              </a:spcAft>
            </a:pPr>
            <a:r>
              <a:rPr lang="en-GB" sz="1400" dirty="0"/>
              <a:t>Phone - 0401427466</a:t>
            </a:r>
          </a:p>
          <a:p>
            <a:pPr>
              <a:lnSpc>
                <a:spcPct val="100000"/>
              </a:lnSpc>
              <a:spcAft>
                <a:spcPts val="0"/>
              </a:spcAft>
            </a:pPr>
            <a:r>
              <a:rPr lang="en-GB" sz="1400" dirty="0"/>
              <a:t>City -  Helsinki</a:t>
            </a:r>
          </a:p>
          <a:p>
            <a:pPr>
              <a:lnSpc>
                <a:spcPct val="100000"/>
              </a:lnSpc>
              <a:spcAft>
                <a:spcPts val="0"/>
              </a:spcAft>
            </a:pPr>
            <a:r>
              <a:rPr lang="en-GB" sz="1400" dirty="0" err="1"/>
              <a:t>www.thecuriousaicompany.com</a:t>
            </a:r>
            <a:endParaRPr lang="en-GB" sz="1400" dirty="0"/>
          </a:p>
        </p:txBody>
      </p:sp>
      <p:sp>
        <p:nvSpPr>
          <p:cNvPr id="5" name="Title 4"/>
          <p:cNvSpPr>
            <a:spLocks noGrp="1"/>
          </p:cNvSpPr>
          <p:nvPr>
            <p:ph type="title"/>
          </p:nvPr>
        </p:nvSpPr>
        <p:spPr>
          <a:xfrm>
            <a:off x="804333" y="800102"/>
            <a:ext cx="5202768" cy="1217234"/>
          </a:xfrm>
        </p:spPr>
        <p:txBody>
          <a:bodyPr/>
          <a:lstStyle/>
          <a:p>
            <a:r>
              <a:rPr lang="en-GB" dirty="0"/>
              <a:t>Curious AI Digital Co-Worker</a:t>
            </a:r>
          </a:p>
        </p:txBody>
      </p:sp>
      <p:pic>
        <p:nvPicPr>
          <p:cNvPr id="10" name="Picture Placeholder 9" descr="A person sitting at a table&#10;&#10;Description automatically generated">
            <a:extLst>
              <a:ext uri="{FF2B5EF4-FFF2-40B4-BE49-F238E27FC236}">
                <a16:creationId xmlns:a16="http://schemas.microsoft.com/office/drawing/2014/main" id="{91D41965-05A2-DA40-89E0-84B992252D6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956" r="8956"/>
          <a:stretch>
            <a:fillRect/>
          </a:stretch>
        </p:blipFill>
        <p:spPr>
          <a:xfrm>
            <a:off x="7083426" y="128588"/>
            <a:ext cx="4305300" cy="3121025"/>
          </a:xfrm>
        </p:spPr>
      </p:pic>
      <p:pic>
        <p:nvPicPr>
          <p:cNvPr id="17" name="Picture 16">
            <a:extLst>
              <a:ext uri="{FF2B5EF4-FFF2-40B4-BE49-F238E27FC236}">
                <a16:creationId xmlns:a16="http://schemas.microsoft.com/office/drawing/2014/main" id="{BE4EF75F-3297-EC45-864D-AD94E0CA3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426" y="4122288"/>
            <a:ext cx="4305299" cy="702466"/>
          </a:xfrm>
          <a:prstGeom prst="rect">
            <a:avLst/>
          </a:prstGeom>
        </p:spPr>
      </p:pic>
    </p:spTree>
    <p:extLst>
      <p:ext uri="{BB962C8B-B14F-4D97-AF65-F5344CB8AC3E}">
        <p14:creationId xmlns:p14="http://schemas.microsoft.com/office/powerpoint/2010/main" val="29845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7</a:t>
            </a:fld>
            <a:endParaRPr lang="en-GB" dirty="0"/>
          </a:p>
        </p:txBody>
      </p:sp>
      <p:sp>
        <p:nvSpPr>
          <p:cNvPr id="3" name="Footer Placeholder 2"/>
          <p:cNvSpPr>
            <a:spLocks noGrp="1"/>
          </p:cNvSpPr>
          <p:nvPr>
            <p:ph type="ftr" sz="quarter" idx="11"/>
          </p:nvPr>
        </p:nvSpPr>
        <p:spPr/>
        <p:txBody>
          <a:bodyPr/>
          <a:lstStyle/>
          <a:p>
            <a:r>
              <a:rPr lang="fi-FI" dirty="0"/>
              <a:t>Analytics plus </a:t>
            </a:r>
            <a:r>
              <a:rPr lang="fi-FI" dirty="0" err="1"/>
              <a:t>company</a:t>
            </a:r>
            <a:endParaRPr lang="en-GB" dirty="0"/>
          </a:p>
        </p:txBody>
      </p:sp>
      <p:sp>
        <p:nvSpPr>
          <p:cNvPr id="4" name="Text Placeholder 3"/>
          <p:cNvSpPr>
            <a:spLocks noGrp="1"/>
          </p:cNvSpPr>
          <p:nvPr>
            <p:ph type="body" sz="quarter" idx="12"/>
          </p:nvPr>
        </p:nvSpPr>
        <p:spPr>
          <a:xfrm>
            <a:off x="804332" y="1442224"/>
            <a:ext cx="10406361" cy="4326752"/>
          </a:xfrm>
        </p:spPr>
        <p:txBody>
          <a:bodyPr>
            <a:normAutofit lnSpcReduction="10000"/>
          </a:bodyPr>
          <a:lstStyle/>
          <a:p>
            <a:r>
              <a:rPr lang="en-US" sz="1600" dirty="0"/>
              <a:t>We are your trusted digital transformation and data analytics partner. We help you to achieve business performance improvements with hands on grip – from solution architecting to implementation and maintenance</a:t>
            </a:r>
          </a:p>
          <a:p>
            <a:r>
              <a:rPr lang="en-GB" sz="1600" dirty="0"/>
              <a:t>Platform(s): Power BI, R, Azure, Python</a:t>
            </a:r>
          </a:p>
          <a:p>
            <a:r>
              <a:rPr lang="en-GB" sz="1600" dirty="0"/>
              <a:t>AI competences: Data architectural design, Advanced data analytics, Statistics, Programming, Machine learning, Neural Networks, Data Visualization, Block chain technologies. </a:t>
            </a:r>
          </a:p>
          <a:p>
            <a:r>
              <a:rPr lang="en-GB" sz="1600" dirty="0" smtClean="0"/>
              <a:t>Domains: Transportation</a:t>
            </a:r>
            <a:r>
              <a:rPr lang="en-GB" sz="1600" dirty="0"/>
              <a:t>, water utilities, agriculture</a:t>
            </a:r>
          </a:p>
          <a:p>
            <a:r>
              <a:rPr lang="en-GB" sz="1600" dirty="0"/>
              <a:t>References: </a:t>
            </a:r>
            <a:r>
              <a:rPr lang="en-GB" sz="1600" dirty="0" err="1"/>
              <a:t>Vainion</a:t>
            </a:r>
            <a:r>
              <a:rPr lang="en-GB" sz="1600" dirty="0"/>
              <a:t> </a:t>
            </a:r>
            <a:r>
              <a:rPr lang="en-GB" sz="1600" dirty="0" err="1"/>
              <a:t>liikenne</a:t>
            </a:r>
            <a:r>
              <a:rPr lang="en-GB" sz="1600" dirty="0"/>
              <a:t>, </a:t>
            </a:r>
            <a:r>
              <a:rPr lang="en-GB" sz="1600" dirty="0" err="1"/>
              <a:t>Pohjolan</a:t>
            </a:r>
            <a:r>
              <a:rPr lang="en-GB" sz="1600" dirty="0"/>
              <a:t> </a:t>
            </a:r>
            <a:r>
              <a:rPr lang="en-GB" sz="1600" dirty="0" err="1"/>
              <a:t>matka</a:t>
            </a:r>
            <a:r>
              <a:rPr lang="en-GB" sz="1600" dirty="0"/>
              <a:t>, </a:t>
            </a:r>
            <a:r>
              <a:rPr lang="en-GB" sz="1600" dirty="0" err="1"/>
              <a:t>Salo</a:t>
            </a:r>
            <a:r>
              <a:rPr lang="en-GB" sz="1600" dirty="0"/>
              <a:t> City IoT architecture, </a:t>
            </a:r>
            <a:r>
              <a:rPr lang="en-GB" sz="1600" dirty="0" err="1"/>
              <a:t>Sitra</a:t>
            </a:r>
            <a:r>
              <a:rPr lang="en-GB" sz="1600" dirty="0"/>
              <a:t> BDE, </a:t>
            </a:r>
            <a:r>
              <a:rPr lang="en-GB" sz="1600" dirty="0" err="1"/>
              <a:t>Salo</a:t>
            </a:r>
            <a:r>
              <a:rPr lang="en-GB" sz="1600" dirty="0"/>
              <a:t> water utilities ltd.</a:t>
            </a:r>
          </a:p>
          <a:p>
            <a:endParaRPr lang="en-GB" sz="1600" dirty="0"/>
          </a:p>
          <a:p>
            <a:r>
              <a:rPr lang="en-GB" sz="1600" b="1" dirty="0"/>
              <a:t>Contact:</a:t>
            </a:r>
            <a:endParaRPr lang="en-GB" sz="1600" dirty="0"/>
          </a:p>
          <a:p>
            <a:pPr>
              <a:spcAft>
                <a:spcPts val="0"/>
              </a:spcAft>
            </a:pPr>
            <a:r>
              <a:rPr lang="en-GB" sz="1600" dirty="0"/>
              <a:t>Jari Hakkarainen</a:t>
            </a:r>
          </a:p>
          <a:p>
            <a:pPr>
              <a:spcAft>
                <a:spcPts val="0"/>
              </a:spcAft>
            </a:pPr>
            <a:r>
              <a:rPr lang="en-GB" sz="1600" dirty="0"/>
              <a:t>jari.hakkarainen@datasense.fi</a:t>
            </a:r>
          </a:p>
          <a:p>
            <a:pPr>
              <a:spcAft>
                <a:spcPts val="0"/>
              </a:spcAft>
            </a:pPr>
            <a:r>
              <a:rPr lang="en-GB" sz="1600" dirty="0"/>
              <a:t>+358 40 5022740</a:t>
            </a:r>
          </a:p>
          <a:p>
            <a:pPr>
              <a:spcAft>
                <a:spcPts val="0"/>
              </a:spcAft>
            </a:pPr>
            <a:r>
              <a:rPr lang="en-GB" sz="1600" dirty="0" err="1"/>
              <a:t>Salo</a:t>
            </a:r>
            <a:endParaRPr lang="en-GB" sz="1600" dirty="0"/>
          </a:p>
          <a:p>
            <a:pPr>
              <a:spcAft>
                <a:spcPts val="0"/>
              </a:spcAft>
            </a:pPr>
            <a:r>
              <a:rPr lang="en-GB" sz="1600" dirty="0"/>
              <a:t>www.datasense.fi</a:t>
            </a:r>
          </a:p>
        </p:txBody>
      </p:sp>
      <p:sp>
        <p:nvSpPr>
          <p:cNvPr id="5" name="Title 4"/>
          <p:cNvSpPr>
            <a:spLocks noGrp="1"/>
          </p:cNvSpPr>
          <p:nvPr>
            <p:ph type="title"/>
          </p:nvPr>
        </p:nvSpPr>
        <p:spPr>
          <a:xfrm>
            <a:off x="804333" y="800102"/>
            <a:ext cx="5202768" cy="1217234"/>
          </a:xfrm>
        </p:spPr>
        <p:txBody>
          <a:bodyPr/>
          <a:lstStyle/>
          <a:p>
            <a:r>
              <a:rPr lang="en-US" dirty="0"/>
              <a:t>Sense of your data</a:t>
            </a:r>
            <a:endParaRPr lang="en-GB" dirty="0"/>
          </a:p>
        </p:txBody>
      </p:sp>
      <p:pic>
        <p:nvPicPr>
          <p:cNvPr id="20" name="Kuva 19">
            <a:extLst>
              <a:ext uri="{FF2B5EF4-FFF2-40B4-BE49-F238E27FC236}">
                <a16:creationId xmlns:a16="http://schemas.microsoft.com/office/drawing/2014/main" id="{35735451-F3F0-464A-BC4F-9BEF692783E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067800" y="4954963"/>
            <a:ext cx="1995200" cy="714236"/>
          </a:xfrm>
          <a:prstGeom prst="rect">
            <a:avLst/>
          </a:prstGeom>
        </p:spPr>
      </p:pic>
    </p:spTree>
    <p:extLst>
      <p:ext uri="{BB962C8B-B14F-4D97-AF65-F5344CB8AC3E}">
        <p14:creationId xmlns:p14="http://schemas.microsoft.com/office/powerpoint/2010/main" val="19033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025301-55EE-1443-AD97-51CD8510D59F}" type="slidenum">
              <a:rPr lang="en-GB" smtClean="0"/>
              <a:pPr/>
              <a:t>8</a:t>
            </a:fld>
            <a:endParaRPr lang="en-GB" dirty="0"/>
          </a:p>
        </p:txBody>
      </p:sp>
      <p:sp>
        <p:nvSpPr>
          <p:cNvPr id="3" name="Footer Placeholder 2"/>
          <p:cNvSpPr>
            <a:spLocks noGrp="1"/>
          </p:cNvSpPr>
          <p:nvPr>
            <p:ph type="ftr" sz="quarter" idx="11"/>
          </p:nvPr>
        </p:nvSpPr>
        <p:spPr/>
        <p:txBody>
          <a:bodyPr/>
          <a:lstStyle/>
          <a:p>
            <a:r>
              <a:rPr lang="fi-FI" dirty="0" smtClean="0"/>
              <a:t>Herman IT Oy</a:t>
            </a:r>
            <a:endParaRPr lang="en-GB" dirty="0"/>
          </a:p>
        </p:txBody>
      </p:sp>
      <p:sp>
        <p:nvSpPr>
          <p:cNvPr id="4" name="Text Placeholder 3"/>
          <p:cNvSpPr>
            <a:spLocks noGrp="1"/>
          </p:cNvSpPr>
          <p:nvPr>
            <p:ph type="body" sz="quarter" idx="12"/>
          </p:nvPr>
        </p:nvSpPr>
        <p:spPr>
          <a:xfrm>
            <a:off x="804331" y="1716215"/>
            <a:ext cx="6279094" cy="4176160"/>
          </a:xfrm>
        </p:spPr>
        <p:txBody>
          <a:bodyPr>
            <a:noAutofit/>
          </a:bodyPr>
          <a:lstStyle/>
          <a:p>
            <a:pPr>
              <a:lnSpc>
                <a:spcPct val="100000"/>
              </a:lnSpc>
              <a:spcAft>
                <a:spcPts val="600"/>
              </a:spcAft>
            </a:pPr>
            <a:r>
              <a:rPr lang="en-GB" sz="1200" dirty="0" smtClean="0"/>
              <a:t>IBM Cloud Private for data is the building block and foundation for centralized data storing and transforming data to be ready for enhanced analytics and AI. Technology is platform agnostic and supports multi-cloud environments. Capability to provide expertise e.g. integrations to data sources, data preparation and visualization and building dashboards.</a:t>
            </a:r>
          </a:p>
          <a:p>
            <a:pPr>
              <a:lnSpc>
                <a:spcPct val="100000"/>
              </a:lnSpc>
              <a:spcAft>
                <a:spcPts val="600"/>
              </a:spcAft>
            </a:pPr>
            <a:r>
              <a:rPr lang="fi-FI" sz="1200" dirty="0" smtClean="0"/>
              <a:t>Herman IT Private </a:t>
            </a:r>
            <a:r>
              <a:rPr lang="fi-FI" sz="1200" dirty="0" err="1" smtClean="0"/>
              <a:t>Cloud</a:t>
            </a:r>
            <a:r>
              <a:rPr lang="fi-FI" sz="1200" dirty="0" smtClean="0"/>
              <a:t> </a:t>
            </a:r>
            <a:r>
              <a:rPr lang="fi-FI" sz="1200" dirty="0" err="1" smtClean="0"/>
              <a:t>enables</a:t>
            </a:r>
            <a:r>
              <a:rPr lang="fi-FI" sz="1200" dirty="0" smtClean="0"/>
              <a:t> </a:t>
            </a:r>
            <a:r>
              <a:rPr lang="fi-FI" sz="1200" dirty="0" err="1" smtClean="0"/>
              <a:t>public</a:t>
            </a:r>
            <a:r>
              <a:rPr lang="fi-FI" sz="1200" dirty="0" smtClean="0"/>
              <a:t> </a:t>
            </a:r>
            <a:r>
              <a:rPr lang="fi-FI" sz="1200" dirty="0" err="1" smtClean="0"/>
              <a:t>cloud</a:t>
            </a:r>
            <a:r>
              <a:rPr lang="fi-FI" sz="1200" dirty="0" smtClean="0"/>
              <a:t> </a:t>
            </a:r>
            <a:r>
              <a:rPr lang="fi-FI" sz="1200" dirty="0" err="1" smtClean="0"/>
              <a:t>tools</a:t>
            </a:r>
            <a:r>
              <a:rPr lang="fi-FI" sz="1200" dirty="0" smtClean="0"/>
              <a:t> and </a:t>
            </a:r>
            <a:r>
              <a:rPr lang="fi-FI" sz="1200" dirty="0" err="1" smtClean="0"/>
              <a:t>services</a:t>
            </a:r>
            <a:r>
              <a:rPr lang="fi-FI" sz="1200" dirty="0" smtClean="0"/>
              <a:t> in a </a:t>
            </a:r>
            <a:r>
              <a:rPr lang="fi-FI" sz="1200" dirty="0" err="1" smtClean="0"/>
              <a:t>private</a:t>
            </a:r>
            <a:r>
              <a:rPr lang="fi-FI" sz="1200" dirty="0" smtClean="0"/>
              <a:t> data center </a:t>
            </a:r>
            <a:r>
              <a:rPr lang="fi-FI" sz="1200" dirty="0" err="1" smtClean="0"/>
              <a:t>with</a:t>
            </a:r>
            <a:r>
              <a:rPr lang="fi-FI" sz="1200" dirty="0" smtClean="0"/>
              <a:t> </a:t>
            </a:r>
            <a:r>
              <a:rPr lang="fi-FI" sz="1200" dirty="0" err="1" smtClean="0"/>
              <a:t>transparent</a:t>
            </a:r>
            <a:r>
              <a:rPr lang="fi-FI" sz="1200" dirty="0" smtClean="0"/>
              <a:t> and </a:t>
            </a:r>
            <a:r>
              <a:rPr lang="fi-FI" sz="1200" dirty="0" err="1" smtClean="0"/>
              <a:t>forecastable</a:t>
            </a:r>
            <a:r>
              <a:rPr lang="fi-FI" sz="1200" dirty="0" smtClean="0"/>
              <a:t> </a:t>
            </a:r>
            <a:r>
              <a:rPr lang="fi-FI" sz="1200" dirty="0" err="1" smtClean="0"/>
              <a:t>pricing</a:t>
            </a:r>
            <a:r>
              <a:rPr lang="fi-FI" sz="1200" dirty="0" smtClean="0"/>
              <a:t>. </a:t>
            </a:r>
            <a:r>
              <a:rPr lang="fi-FI" sz="1200" dirty="0" err="1" smtClean="0"/>
              <a:t>Centralized</a:t>
            </a:r>
            <a:r>
              <a:rPr lang="fi-FI" sz="1200" dirty="0" smtClean="0"/>
              <a:t> </a:t>
            </a:r>
            <a:r>
              <a:rPr lang="fi-FI" sz="1200" dirty="0" err="1" smtClean="0"/>
              <a:t>cloud</a:t>
            </a:r>
            <a:r>
              <a:rPr lang="fi-FI" sz="1200" dirty="0" smtClean="0"/>
              <a:t> management </a:t>
            </a:r>
            <a:r>
              <a:rPr lang="fi-FI" sz="1200" dirty="0" err="1" smtClean="0"/>
              <a:t>covering</a:t>
            </a:r>
            <a:r>
              <a:rPr lang="fi-FI" sz="1200" dirty="0" smtClean="0"/>
              <a:t> </a:t>
            </a:r>
            <a:r>
              <a:rPr lang="fi-FI" sz="1200" dirty="0" err="1" smtClean="0"/>
              <a:t>public</a:t>
            </a:r>
            <a:r>
              <a:rPr lang="fi-FI" sz="1200" dirty="0" smtClean="0"/>
              <a:t> </a:t>
            </a:r>
            <a:r>
              <a:rPr lang="fi-FI" sz="1200" dirty="0" err="1" smtClean="0"/>
              <a:t>clouds</a:t>
            </a:r>
            <a:r>
              <a:rPr lang="fi-FI" sz="1200" dirty="0" smtClean="0"/>
              <a:t> </a:t>
            </a:r>
            <a:r>
              <a:rPr lang="fi-FI" sz="1200" dirty="0" err="1" smtClean="0"/>
              <a:t>e.g</a:t>
            </a:r>
            <a:r>
              <a:rPr lang="fi-FI" sz="1200" dirty="0" smtClean="0"/>
              <a:t>. AWS, IBM </a:t>
            </a:r>
            <a:r>
              <a:rPr lang="fi-FI" sz="1200" dirty="0" err="1" smtClean="0"/>
              <a:t>Cloud</a:t>
            </a:r>
            <a:r>
              <a:rPr lang="fi-FI" sz="1200" dirty="0"/>
              <a:t> </a:t>
            </a:r>
            <a:r>
              <a:rPr lang="fi-FI" sz="1200" dirty="0" smtClean="0"/>
              <a:t>&amp; </a:t>
            </a:r>
            <a:r>
              <a:rPr lang="fi-FI" sz="1200" dirty="0" err="1" smtClean="0"/>
              <a:t>Azure</a:t>
            </a:r>
            <a:r>
              <a:rPr lang="fi-FI" sz="1200" dirty="0" smtClean="0"/>
              <a:t>.</a:t>
            </a:r>
            <a:endParaRPr lang="en-GB" sz="1200" dirty="0" smtClean="0"/>
          </a:p>
          <a:p>
            <a:pPr marL="285750" indent="-285750">
              <a:lnSpc>
                <a:spcPct val="100000"/>
              </a:lnSpc>
              <a:spcAft>
                <a:spcPts val="600"/>
              </a:spcAft>
              <a:buFont typeface="Arial" panose="020B0604020202020204" pitchFamily="34" charset="0"/>
              <a:buChar char="•"/>
            </a:pPr>
            <a:r>
              <a:rPr lang="fi-FI" sz="1200" dirty="0" err="1" smtClean="0"/>
              <a:t>Platforms</a:t>
            </a:r>
            <a:r>
              <a:rPr lang="fi-FI" sz="1200" dirty="0" smtClean="0"/>
              <a:t>: </a:t>
            </a:r>
            <a:r>
              <a:rPr lang="fi-FI" sz="1200" dirty="0" err="1" smtClean="0"/>
              <a:t>GPUs</a:t>
            </a:r>
            <a:r>
              <a:rPr lang="fi-FI" sz="1200" dirty="0" smtClean="0"/>
              <a:t>, X86, POWER9, IBM </a:t>
            </a:r>
            <a:r>
              <a:rPr lang="fi-FI" sz="1200" dirty="0" err="1" smtClean="0"/>
              <a:t>Cloud</a:t>
            </a:r>
            <a:r>
              <a:rPr lang="fi-FI" sz="1200" dirty="0" smtClean="0"/>
              <a:t> Private, IBM </a:t>
            </a:r>
            <a:r>
              <a:rPr lang="fi-FI" sz="1200" dirty="0" err="1" smtClean="0"/>
              <a:t>Cloud</a:t>
            </a:r>
            <a:r>
              <a:rPr lang="fi-FI" sz="1200" dirty="0" smtClean="0"/>
              <a:t> Private 4 Data, </a:t>
            </a:r>
            <a:r>
              <a:rPr lang="fi-FI" sz="1200" dirty="0" err="1" smtClean="0"/>
              <a:t>Containers</a:t>
            </a:r>
            <a:endParaRPr lang="en-GB" sz="1200" dirty="0" smtClean="0"/>
          </a:p>
          <a:p>
            <a:pPr marL="285750" indent="-285750">
              <a:lnSpc>
                <a:spcPct val="100000"/>
              </a:lnSpc>
              <a:spcAft>
                <a:spcPts val="600"/>
              </a:spcAft>
              <a:buFont typeface="Arial" panose="020B0604020202020204" pitchFamily="34" charset="0"/>
              <a:buChar char="•"/>
            </a:pPr>
            <a:r>
              <a:rPr lang="en-GB" sz="1200" dirty="0" smtClean="0"/>
              <a:t>AI </a:t>
            </a:r>
            <a:r>
              <a:rPr lang="en-GB" sz="1200" dirty="0"/>
              <a:t>competences: AI Platforms, Data Ingestion, Data Munging, Enhanced Analytics, Machine </a:t>
            </a:r>
            <a:r>
              <a:rPr lang="en-GB" sz="1200" dirty="0" smtClean="0"/>
              <a:t>learning</a:t>
            </a:r>
            <a:endParaRPr lang="en-GB" sz="1200" dirty="0"/>
          </a:p>
          <a:p>
            <a:pPr marL="285750" indent="-285750">
              <a:lnSpc>
                <a:spcPct val="100000"/>
              </a:lnSpc>
              <a:spcAft>
                <a:spcPts val="600"/>
              </a:spcAft>
              <a:buFont typeface="Arial" panose="020B0604020202020204" pitchFamily="34" charset="0"/>
              <a:buChar char="•"/>
            </a:pPr>
            <a:r>
              <a:rPr lang="en-GB" sz="1200" dirty="0"/>
              <a:t>Application domain(s</a:t>
            </a:r>
            <a:r>
              <a:rPr lang="en-GB" sz="1200" dirty="0" smtClean="0"/>
              <a:t>): Mining, Industry, Finance and Insurance, Machinery, Forest industry, ICT</a:t>
            </a:r>
            <a:endParaRPr lang="en-GB" sz="1200" dirty="0"/>
          </a:p>
          <a:p>
            <a:pPr marL="285750" indent="-285750">
              <a:lnSpc>
                <a:spcPct val="100000"/>
              </a:lnSpc>
              <a:spcAft>
                <a:spcPts val="600"/>
              </a:spcAft>
              <a:buFont typeface="Arial" panose="020B0604020202020204" pitchFamily="34" charset="0"/>
              <a:buChar char="•"/>
            </a:pPr>
            <a:r>
              <a:rPr lang="en-GB" sz="1200" dirty="0"/>
              <a:t>References: </a:t>
            </a:r>
            <a:r>
              <a:rPr lang="en-GB" sz="1200" dirty="0" smtClean="0"/>
              <a:t>Curious AI, </a:t>
            </a:r>
            <a:r>
              <a:rPr lang="en-GB" sz="1200" dirty="0" err="1" smtClean="0"/>
              <a:t>Valossa</a:t>
            </a:r>
            <a:r>
              <a:rPr lang="en-GB" sz="1200" dirty="0"/>
              <a:t> </a:t>
            </a:r>
            <a:r>
              <a:rPr lang="en-GB" sz="1200" dirty="0" smtClean="0"/>
              <a:t>and </a:t>
            </a:r>
            <a:r>
              <a:rPr lang="en-GB" sz="1200" dirty="0"/>
              <a:t>s</a:t>
            </a:r>
            <a:r>
              <a:rPr lang="en-GB" sz="1200" dirty="0" smtClean="0"/>
              <a:t>everal non-public references</a:t>
            </a:r>
            <a:endParaRPr lang="en-GB" sz="1200" b="1" dirty="0" smtClean="0"/>
          </a:p>
          <a:p>
            <a:r>
              <a:rPr lang="en-GB" sz="1200" b="1" dirty="0" smtClean="0"/>
              <a:t>Contacts</a:t>
            </a:r>
            <a:r>
              <a:rPr lang="en-GB" sz="1200" dirty="0" smtClean="0"/>
              <a:t>:</a:t>
            </a:r>
          </a:p>
          <a:p>
            <a:pPr>
              <a:spcAft>
                <a:spcPts val="0"/>
              </a:spcAft>
            </a:pPr>
            <a:r>
              <a:rPr lang="en-GB" sz="1200" dirty="0" smtClean="0"/>
              <a:t>Kari Maikkola &amp; Veli-Antti Leinonen</a:t>
            </a:r>
          </a:p>
          <a:p>
            <a:pPr>
              <a:spcAft>
                <a:spcPts val="0"/>
              </a:spcAft>
            </a:pPr>
            <a:r>
              <a:rPr lang="fi-FI" sz="1200" dirty="0" smtClean="0">
                <a:hlinkClick r:id="rId2"/>
              </a:rPr>
              <a:t>Kari.maikkola@hermanit.fi</a:t>
            </a:r>
            <a:r>
              <a:rPr lang="fi-FI" sz="1200" dirty="0" smtClean="0"/>
              <a:t> +358 45 636 1884</a:t>
            </a:r>
          </a:p>
          <a:p>
            <a:pPr>
              <a:spcAft>
                <a:spcPts val="0"/>
              </a:spcAft>
            </a:pPr>
            <a:r>
              <a:rPr lang="fi-FI" sz="1200" dirty="0" smtClean="0">
                <a:hlinkClick r:id="rId3"/>
              </a:rPr>
              <a:t>Veli-Antti.Leinonen@hermanit.fi</a:t>
            </a:r>
            <a:r>
              <a:rPr lang="fi-FI" sz="1200" dirty="0" smtClean="0"/>
              <a:t> </a:t>
            </a:r>
            <a:r>
              <a:rPr lang="en-GB" sz="1200" dirty="0"/>
              <a:t>+358 44 </a:t>
            </a:r>
            <a:r>
              <a:rPr lang="en-GB" sz="1200" dirty="0" smtClean="0"/>
              <a:t>740 1010</a:t>
            </a:r>
          </a:p>
          <a:p>
            <a:pPr>
              <a:spcAft>
                <a:spcPts val="0"/>
              </a:spcAft>
            </a:pPr>
            <a:r>
              <a:rPr lang="fi-FI" sz="1200" dirty="0" smtClean="0"/>
              <a:t>Kajaani, Oulu, Helsinki</a:t>
            </a:r>
            <a:endParaRPr lang="en-GB" sz="1200" dirty="0" smtClean="0"/>
          </a:p>
          <a:p>
            <a:pPr>
              <a:spcAft>
                <a:spcPts val="0"/>
              </a:spcAft>
            </a:pPr>
            <a:r>
              <a:rPr lang="en-GB" sz="1200" dirty="0" smtClean="0"/>
              <a:t>www.hermanit.fi</a:t>
            </a:r>
            <a:endParaRPr lang="en-GB" sz="1200" dirty="0"/>
          </a:p>
        </p:txBody>
      </p:sp>
      <p:pic>
        <p:nvPicPr>
          <p:cNvPr id="11" name="Kuvan paikkamerkki 1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0339" r="10339"/>
          <a:stretch>
            <a:fillRect/>
          </a:stretch>
        </p:blipFill>
        <p:spPr/>
      </p:pic>
      <p:sp>
        <p:nvSpPr>
          <p:cNvPr id="8" name="TextBox 7"/>
          <p:cNvSpPr txBox="1"/>
          <p:nvPr/>
        </p:nvSpPr>
        <p:spPr>
          <a:xfrm>
            <a:off x="7682845" y="2271860"/>
            <a:ext cx="2648932" cy="615553"/>
          </a:xfrm>
          <a:prstGeom prst="rect">
            <a:avLst/>
          </a:prstGeom>
          <a:noFill/>
        </p:spPr>
        <p:txBody>
          <a:bodyPr wrap="square" lIns="0" tIns="0" rIns="0" bIns="0" rtlCol="0">
            <a:spAutoFit/>
          </a:bodyPr>
          <a:lstStyle/>
          <a:p>
            <a:pPr algn="ctr"/>
            <a:r>
              <a:rPr lang="en-GB" sz="2000" b="1" dirty="0" err="1" smtClean="0"/>
              <a:t>Tähän</a:t>
            </a:r>
            <a:r>
              <a:rPr lang="en-GB" sz="2000" b="1" dirty="0" smtClean="0"/>
              <a:t> </a:t>
            </a:r>
            <a:r>
              <a:rPr lang="en-GB" sz="2000" b="1" dirty="0" err="1" smtClean="0"/>
              <a:t>tuotteen</a:t>
            </a:r>
            <a:r>
              <a:rPr lang="en-GB" sz="2000" b="1" dirty="0" smtClean="0"/>
              <a:t> /</a:t>
            </a:r>
            <a:r>
              <a:rPr lang="en-GB" sz="2000" b="1" dirty="0" err="1" smtClean="0"/>
              <a:t>palvelun</a:t>
            </a:r>
            <a:r>
              <a:rPr lang="en-GB" sz="2000" b="1" dirty="0" smtClean="0"/>
              <a:t> </a:t>
            </a:r>
            <a:r>
              <a:rPr lang="en-GB" sz="2000" b="1" dirty="0" err="1" smtClean="0"/>
              <a:t>kuvituskuva</a:t>
            </a:r>
            <a:endParaRPr lang="en-GB" sz="2000" b="1" dirty="0" smtClean="0"/>
          </a:p>
        </p:txBody>
      </p:sp>
      <p:pic>
        <p:nvPicPr>
          <p:cNvPr id="15" name="Kuvan paikkamerkki 1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7990" r="7990"/>
          <a:stretch>
            <a:fillRect/>
          </a:stretch>
        </p:blipFill>
        <p:spPr/>
      </p:pic>
      <p:pic>
        <p:nvPicPr>
          <p:cNvPr id="16" name="Kuva 15"/>
          <p:cNvPicPr>
            <a:picLocks noChangeAspect="1"/>
          </p:cNvPicPr>
          <p:nvPr/>
        </p:nvPicPr>
        <p:blipFill>
          <a:blip r:embed="rId6"/>
          <a:stretch>
            <a:fillRect/>
          </a:stretch>
        </p:blipFill>
        <p:spPr>
          <a:xfrm>
            <a:off x="7083426" y="519303"/>
            <a:ext cx="4305299" cy="2730310"/>
          </a:xfrm>
          <a:prstGeom prst="rect">
            <a:avLst/>
          </a:prstGeom>
        </p:spPr>
      </p:pic>
      <p:sp>
        <p:nvSpPr>
          <p:cNvPr id="5" name="Title 4"/>
          <p:cNvSpPr>
            <a:spLocks noGrp="1"/>
          </p:cNvSpPr>
          <p:nvPr>
            <p:ph type="title"/>
          </p:nvPr>
        </p:nvSpPr>
        <p:spPr>
          <a:xfrm>
            <a:off x="804332" y="800102"/>
            <a:ext cx="7866332" cy="1217234"/>
          </a:xfrm>
        </p:spPr>
        <p:txBody>
          <a:bodyPr/>
          <a:lstStyle/>
          <a:p>
            <a:pPr>
              <a:lnSpc>
                <a:spcPct val="100000"/>
              </a:lnSpc>
              <a:spcAft>
                <a:spcPts val="600"/>
              </a:spcAft>
            </a:pPr>
            <a:r>
              <a:rPr lang="en-GB" sz="2400" dirty="0"/>
              <a:t>Herman IT Data </a:t>
            </a:r>
            <a:r>
              <a:rPr lang="en-GB" sz="2400" dirty="0" err="1"/>
              <a:t>Center</a:t>
            </a:r>
            <a:r>
              <a:rPr lang="en-GB" sz="2400" dirty="0"/>
              <a:t> infrastructure is optimized for high performance computing and </a:t>
            </a:r>
            <a:r>
              <a:rPr lang="en-GB" sz="2400" dirty="0" smtClean="0"/>
              <a:t>AI platforms  </a:t>
            </a:r>
            <a:endParaRPr lang="en-GB" sz="2400" dirty="0"/>
          </a:p>
        </p:txBody>
      </p:sp>
    </p:spTree>
    <p:extLst>
      <p:ext uri="{BB962C8B-B14F-4D97-AF65-F5344CB8AC3E}">
        <p14:creationId xmlns:p14="http://schemas.microsoft.com/office/powerpoint/2010/main" val="15189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2">
            <a:extLst>
              <a:ext uri="{FF2B5EF4-FFF2-40B4-BE49-F238E27FC236}">
                <a16:creationId xmlns:a16="http://schemas.microsoft.com/office/drawing/2014/main" id="{EEF20943-CA67-4D36-BFC1-160B68C91632}"/>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9701" r="22009"/>
          <a:stretch/>
        </p:blipFill>
        <p:spPr>
          <a:xfrm>
            <a:off x="7067549" y="0"/>
            <a:ext cx="4305301" cy="5943600"/>
          </a:xfrm>
          <a:prstGeom prst="rect">
            <a:avLst/>
          </a:prstGeom>
        </p:spPr>
      </p:pic>
      <p:sp>
        <p:nvSpPr>
          <p:cNvPr id="2" name="Slide Number Placeholder 1"/>
          <p:cNvSpPr>
            <a:spLocks noGrp="1"/>
          </p:cNvSpPr>
          <p:nvPr>
            <p:ph type="sldNum" sz="quarter" idx="10"/>
          </p:nvPr>
        </p:nvSpPr>
        <p:spPr/>
        <p:txBody>
          <a:bodyPr/>
          <a:lstStyle/>
          <a:p>
            <a:fld id="{01025301-55EE-1443-AD97-51CD8510D59F}" type="slidenum">
              <a:rPr lang="en-GB" smtClean="0"/>
              <a:pPr/>
              <a:t>9</a:t>
            </a:fld>
            <a:endParaRPr lang="en-GB" dirty="0"/>
          </a:p>
        </p:txBody>
      </p:sp>
      <p:sp>
        <p:nvSpPr>
          <p:cNvPr id="3" name="Footer Placeholder 2"/>
          <p:cNvSpPr>
            <a:spLocks noGrp="1"/>
          </p:cNvSpPr>
          <p:nvPr>
            <p:ph type="ftr" sz="quarter" idx="11"/>
          </p:nvPr>
        </p:nvSpPr>
        <p:spPr/>
        <p:txBody>
          <a:bodyPr/>
          <a:lstStyle/>
          <a:p>
            <a:r>
              <a:rPr lang="fi-FI" dirty="0" smtClean="0"/>
              <a:t>Analytics plus </a:t>
            </a:r>
            <a:r>
              <a:rPr lang="fi-FI" dirty="0" err="1" smtClean="0"/>
              <a:t>company</a:t>
            </a:r>
            <a:endParaRPr lang="en-GB" dirty="0"/>
          </a:p>
        </p:txBody>
      </p:sp>
      <p:sp>
        <p:nvSpPr>
          <p:cNvPr id="4" name="Text Placeholder 3"/>
          <p:cNvSpPr>
            <a:spLocks noGrp="1"/>
          </p:cNvSpPr>
          <p:nvPr>
            <p:ph type="body" sz="quarter" idx="12"/>
          </p:nvPr>
        </p:nvSpPr>
        <p:spPr>
          <a:xfrm>
            <a:off x="804333" y="2381250"/>
            <a:ext cx="5202768" cy="3387726"/>
          </a:xfrm>
        </p:spPr>
        <p:txBody>
          <a:bodyPr>
            <a:noAutofit/>
          </a:bodyPr>
          <a:lstStyle/>
          <a:p>
            <a:pPr>
              <a:lnSpc>
                <a:spcPct val="100000"/>
              </a:lnSpc>
              <a:spcAft>
                <a:spcPts val="0"/>
              </a:spcAft>
            </a:pPr>
            <a:r>
              <a:rPr lang="en-US" sz="1400" dirty="0" err="1"/>
              <a:t>Innofreaks</a:t>
            </a:r>
            <a:r>
              <a:rPr lang="en-US" sz="1400" dirty="0"/>
              <a:t> builds an intelligent road infrastructure based on sensors which are placed in the road </a:t>
            </a:r>
            <a:r>
              <a:rPr lang="en-US" sz="1400" dirty="0" smtClean="0"/>
              <a:t>structure.</a:t>
            </a:r>
          </a:p>
          <a:p>
            <a:pPr marL="285750" indent="-285750">
              <a:lnSpc>
                <a:spcPct val="100000"/>
              </a:lnSpc>
              <a:spcAft>
                <a:spcPts val="0"/>
              </a:spcAft>
              <a:buFont typeface="Arial" panose="020B0604020202020204" pitchFamily="34" charset="0"/>
              <a:buChar char="•"/>
            </a:pPr>
            <a:r>
              <a:rPr lang="en-GB" sz="1400" dirty="0" smtClean="0"/>
              <a:t>Platform(s): cloud technology</a:t>
            </a:r>
          </a:p>
          <a:p>
            <a:pPr marL="285750" indent="-285750">
              <a:lnSpc>
                <a:spcPct val="100000"/>
              </a:lnSpc>
              <a:spcAft>
                <a:spcPts val="0"/>
              </a:spcAft>
              <a:buFont typeface="Arial" panose="020B0604020202020204" pitchFamily="34" charset="0"/>
              <a:buChar char="•"/>
            </a:pPr>
            <a:r>
              <a:rPr lang="en-GB" sz="1400" dirty="0"/>
              <a:t>AI competences: patterns in </a:t>
            </a:r>
            <a:r>
              <a:rPr lang="en-GB" sz="1400" dirty="0" smtClean="0"/>
              <a:t>data</a:t>
            </a:r>
            <a:r>
              <a:rPr lang="en-GB" sz="1400" dirty="0"/>
              <a:t>, Machine </a:t>
            </a:r>
            <a:r>
              <a:rPr lang="en-GB" sz="1400" dirty="0" smtClean="0"/>
              <a:t>learning, Algorithms, optimisation</a:t>
            </a:r>
            <a:endParaRPr lang="en-GB" sz="1400" dirty="0"/>
          </a:p>
          <a:p>
            <a:pPr marL="285750" indent="-285750">
              <a:lnSpc>
                <a:spcPct val="100000"/>
              </a:lnSpc>
              <a:spcAft>
                <a:spcPts val="0"/>
              </a:spcAft>
              <a:buFont typeface="Arial" panose="020B0604020202020204" pitchFamily="34" charset="0"/>
              <a:buChar char="•"/>
            </a:pPr>
            <a:r>
              <a:rPr lang="en-GB" sz="1400" dirty="0" smtClean="0"/>
              <a:t>Application domain(s):  Logistics, (road) construction, Sports, Wellbeing</a:t>
            </a:r>
          </a:p>
          <a:p>
            <a:pPr marL="285750" indent="-285750">
              <a:lnSpc>
                <a:spcPct val="100000"/>
              </a:lnSpc>
              <a:spcAft>
                <a:spcPts val="0"/>
              </a:spcAft>
              <a:buFont typeface="Arial" panose="020B0604020202020204" pitchFamily="34" charset="0"/>
              <a:buChar char="•"/>
            </a:pPr>
            <a:r>
              <a:rPr lang="en-GB" sz="1400" dirty="0" smtClean="0"/>
              <a:t>References:</a:t>
            </a:r>
          </a:p>
          <a:p>
            <a:pPr marL="285750" indent="-285750">
              <a:lnSpc>
                <a:spcPct val="100000"/>
              </a:lnSpc>
              <a:spcAft>
                <a:spcPts val="0"/>
              </a:spcAft>
              <a:buFont typeface="Arial" panose="020B0604020202020204" pitchFamily="34" charset="0"/>
              <a:buChar char="•"/>
            </a:pPr>
            <a:endParaRPr lang="en-GB" sz="1400" dirty="0" smtClean="0"/>
          </a:p>
          <a:p>
            <a:pPr>
              <a:lnSpc>
                <a:spcPct val="100000"/>
              </a:lnSpc>
              <a:spcAft>
                <a:spcPts val="0"/>
              </a:spcAft>
            </a:pPr>
            <a:r>
              <a:rPr lang="en-GB" sz="1400" b="1" dirty="0" smtClean="0"/>
              <a:t>Contacts</a:t>
            </a:r>
            <a:r>
              <a:rPr lang="en-GB" sz="1400" dirty="0" smtClean="0"/>
              <a:t>:</a:t>
            </a:r>
          </a:p>
          <a:p>
            <a:pPr>
              <a:lnSpc>
                <a:spcPct val="100000"/>
              </a:lnSpc>
              <a:spcAft>
                <a:spcPts val="0"/>
              </a:spcAft>
            </a:pPr>
            <a:r>
              <a:rPr lang="en-GB" sz="1400" dirty="0" smtClean="0"/>
              <a:t>sales@innofreaks.fi</a:t>
            </a:r>
            <a:endParaRPr lang="en-GB" sz="1400" dirty="0"/>
          </a:p>
          <a:p>
            <a:pPr>
              <a:lnSpc>
                <a:spcPct val="100000"/>
              </a:lnSpc>
              <a:spcAft>
                <a:spcPts val="0"/>
              </a:spcAft>
            </a:pPr>
            <a:r>
              <a:rPr lang="en-GB" sz="1400" dirty="0"/>
              <a:t>gsm +358 50 436 </a:t>
            </a:r>
            <a:r>
              <a:rPr lang="en-GB" sz="1400" dirty="0" smtClean="0"/>
              <a:t>2439</a:t>
            </a:r>
          </a:p>
          <a:p>
            <a:pPr>
              <a:lnSpc>
                <a:spcPct val="100000"/>
              </a:lnSpc>
              <a:spcAft>
                <a:spcPts val="0"/>
              </a:spcAft>
            </a:pPr>
            <a:r>
              <a:rPr lang="en-GB" sz="1400" dirty="0" smtClean="0"/>
              <a:t>Espoo</a:t>
            </a:r>
          </a:p>
          <a:p>
            <a:pPr>
              <a:lnSpc>
                <a:spcPct val="100000"/>
              </a:lnSpc>
              <a:spcAft>
                <a:spcPts val="0"/>
              </a:spcAft>
            </a:pPr>
            <a:r>
              <a:rPr lang="en-GB" sz="1400" dirty="0" smtClean="0"/>
              <a:t>www.innofreaks.fi</a:t>
            </a:r>
            <a:endParaRPr lang="en-GB" sz="1400" dirty="0"/>
          </a:p>
          <a:p>
            <a:pPr>
              <a:spcAft>
                <a:spcPts val="0"/>
              </a:spcAft>
            </a:pPr>
            <a:endParaRPr lang="en-GB" sz="1400" dirty="0"/>
          </a:p>
        </p:txBody>
      </p:sp>
      <p:sp>
        <p:nvSpPr>
          <p:cNvPr id="5" name="Title 4"/>
          <p:cNvSpPr>
            <a:spLocks noGrp="1"/>
          </p:cNvSpPr>
          <p:nvPr>
            <p:ph type="title"/>
          </p:nvPr>
        </p:nvSpPr>
        <p:spPr>
          <a:xfrm>
            <a:off x="804333" y="800102"/>
            <a:ext cx="5202768" cy="1581148"/>
          </a:xfrm>
        </p:spPr>
        <p:txBody>
          <a:bodyPr/>
          <a:lstStyle/>
          <a:p>
            <a:r>
              <a:rPr lang="en-GB" dirty="0" err="1"/>
              <a:t>InnoVIBE</a:t>
            </a:r>
            <a:r>
              <a:rPr lang="en-GB" dirty="0"/>
              <a:t> Road Information System </a:t>
            </a:r>
            <a:r>
              <a:rPr lang="en-GB" dirty="0" smtClean="0"/>
              <a:t>monitors road condition and classifies </a:t>
            </a:r>
            <a:r>
              <a:rPr lang="en-GB" dirty="0" err="1" smtClean="0"/>
              <a:t>vechicles</a:t>
            </a:r>
            <a:endParaRPr lang="en-GB" dirty="0"/>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083426" y="4732610"/>
            <a:ext cx="4305300" cy="1109121"/>
          </a:xfrm>
          <a:prstGeom prst="rect">
            <a:avLst/>
          </a:prstGeom>
          <a:noFill/>
        </p:spPr>
      </p:pic>
    </p:spTree>
    <p:extLst>
      <p:ext uri="{BB962C8B-B14F-4D97-AF65-F5344CB8AC3E}">
        <p14:creationId xmlns:p14="http://schemas.microsoft.com/office/powerpoint/2010/main" val="38762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TT (Light)">
  <a:themeElements>
    <a:clrScheme name="Mukautettu 4">
      <a:dk1>
        <a:srgbClr val="243E48"/>
      </a:dk1>
      <a:lt1>
        <a:srgbClr val="FFFFFF"/>
      </a:lt1>
      <a:dk2>
        <a:srgbClr val="000000"/>
      </a:dk2>
      <a:lt2>
        <a:srgbClr val="FFFFFF"/>
      </a:lt2>
      <a:accent1>
        <a:srgbClr val="F49D3C"/>
      </a:accent1>
      <a:accent2>
        <a:srgbClr val="0066FF"/>
      </a:accent2>
      <a:accent3>
        <a:srgbClr val="243E48"/>
      </a:accent3>
      <a:accent4>
        <a:srgbClr val="CCFF99"/>
      </a:accent4>
      <a:accent5>
        <a:srgbClr val="92D050"/>
      </a:accent5>
      <a:accent6>
        <a:srgbClr val="00B050"/>
      </a:accent6>
      <a:hlink>
        <a:srgbClr val="0066FF"/>
      </a:hlink>
      <a:folHlink>
        <a:srgbClr val="0066FF"/>
      </a:folHlink>
    </a:clrScheme>
    <a:fontScheme name="Analytics+">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ctr">
          <a:defRPr sz="2000" b="1" dirty="0" smtClean="0"/>
        </a:defPPr>
      </a:lstStyle>
    </a:txDef>
  </a:objectDefaults>
  <a:extraClrSchemeLst/>
  <a:extLst>
    <a:ext uri="{05A4C25C-085E-4340-85A3-A5531E510DB2}">
      <thm15:themeFamily xmlns:thm15="http://schemas.microsoft.com/office/thememl/2012/main" name="A+ template 18.potx" id="{F39D8685-0510-464D-ADAC-B3F90B7CC408}" vid="{D36D99EB-6E2A-4BF2-9313-E0C573737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2162</Words>
  <Application>Microsoft Office PowerPoint</Application>
  <PresentationFormat>Widescreen</PresentationFormat>
  <Paragraphs>307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Montserrat</vt:lpstr>
      <vt:lpstr>Open Sans</vt:lpstr>
      <vt:lpstr>Times New Roman</vt:lpstr>
      <vt:lpstr>VTT (Light)</vt:lpstr>
      <vt:lpstr>AI offering of the member companies of Analytics plus growth network</vt:lpstr>
      <vt:lpstr>Aitosoft - Analytics visualisation platform</vt:lpstr>
      <vt:lpstr>PowerPoint Presentation</vt:lpstr>
      <vt:lpstr>Avarea: Analytical Brains at Your Service</vt:lpstr>
      <vt:lpstr>Software Robotics will automise the manual work between various systems</vt:lpstr>
      <vt:lpstr>Curious AI Digital Co-Worker</vt:lpstr>
      <vt:lpstr>Sense of your data</vt:lpstr>
      <vt:lpstr>Herman IT Data Center infrastructure is optimized for high performance computing and AI platforms  </vt:lpstr>
      <vt:lpstr>InnoVIBE Road Information System monitors road condition and classifies vechicles</vt:lpstr>
      <vt:lpstr>Case: Real-time Video Stream Analysis </vt:lpstr>
      <vt:lpstr>PowerPoint Presentation</vt:lpstr>
      <vt:lpstr>Lingsoft Makes Language Digital – on Every Level De Facto Standard of Language Analysis</vt:lpstr>
      <vt:lpstr>Acoustic and vibroacoustic applications and sensor solutions for IIOT customers</vt:lpstr>
      <vt:lpstr>Multi-purpose motion detection and data analytics for fact-based decision making</vt:lpstr>
      <vt:lpstr>Quva® Flow – AI enhanced process quality monitoring for keeping things in control</vt:lpstr>
      <vt:lpstr>Private AI lab building AI for people as a service</vt:lpstr>
      <vt:lpstr>Machine Learning and Computer Vision in  Industrial Setting</vt:lpstr>
      <vt:lpstr>Steamlane data analytics and  cloud solutions for IoT and digitalization projects</vt:lpstr>
      <vt:lpstr>Advanced analytics and computer vision solutions powered by AI. </vt:lpstr>
      <vt:lpstr>Valossa AI – the leading video recognition and content intelligence platform</vt:lpstr>
      <vt:lpstr>PowerPoint Presentation</vt:lpstr>
      <vt:lpstr>Contact information </vt:lpstr>
    </vt:vector>
  </TitlesOfParts>
  <Company>VTT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Saari Leila</dc:creator>
  <cp:lastModifiedBy>Saari Leila</cp:lastModifiedBy>
  <cp:revision>87</cp:revision>
  <cp:lastPrinted>2018-05-02T12:39:23Z</cp:lastPrinted>
  <dcterms:created xsi:type="dcterms:W3CDTF">2018-04-30T10:38:43Z</dcterms:created>
  <dcterms:modified xsi:type="dcterms:W3CDTF">2019-02-22T11:19:12Z</dcterms:modified>
</cp:coreProperties>
</file>